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94" r:id="rId11"/>
    <p:sldId id="293" r:id="rId12"/>
    <p:sldId id="274" r:id="rId13"/>
    <p:sldId id="275" r:id="rId14"/>
    <p:sldId id="276" r:id="rId15"/>
    <p:sldId id="281" r:id="rId16"/>
    <p:sldId id="279" r:id="rId17"/>
    <p:sldId id="286" r:id="rId18"/>
    <p:sldId id="285" r:id="rId19"/>
    <p:sldId id="282" r:id="rId20"/>
    <p:sldId id="283" r:id="rId21"/>
    <p:sldId id="287" r:id="rId22"/>
    <p:sldId id="284" r:id="rId23"/>
    <p:sldId id="278" r:id="rId24"/>
    <p:sldId id="267" r:id="rId25"/>
    <p:sldId id="272" r:id="rId26"/>
    <p:sldId id="269" r:id="rId27"/>
    <p:sldId id="291" r:id="rId28"/>
    <p:sldId id="268" r:id="rId29"/>
    <p:sldId id="288" r:id="rId30"/>
    <p:sldId id="290" r:id="rId31"/>
    <p:sldId id="289" r:id="rId32"/>
    <p:sldId id="270" r:id="rId33"/>
    <p:sldId id="27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2242" y="-2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20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6BFD0-212B-43E3-8C83-0BF4C160EBD6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57C23-9FF6-49C8-8164-8CA53170E2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7C23-9FF6-49C8-8164-8CA53170E2D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48291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28596" y="428604"/>
            <a:ext cx="8312843" cy="31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179331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Використання інтерактивних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 методичної роботи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підвищення </a:t>
            </a:r>
            <a:r>
              <a:rPr lang="uk-UA" sz="36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комунікативності</a:t>
            </a: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ворчого потенціалу,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професійної компетентності педагогів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Cambr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9190" y="4357694"/>
            <a:ext cx="40005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b="1" dirty="0" smtClean="0"/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Підготувала: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Погоріла Олена Борисівна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вихователь-методист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ЗДО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“Веснянка”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357167"/>
            <a:ext cx="80010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Педагогічна рада – колегіальний орган управління  закладом  дошкільної освіти.</a:t>
            </a: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“Створення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закладі дошкільної освіти предметно-просторового розвивального середовища – запорука становлення  і розвитку повноцінної, творчої особистості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дитини”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Desktop\през-я м етодист\20.11.2019\IMG_20191120_125946.jpg"/>
          <p:cNvPicPr>
            <a:picLocks noChangeAspect="1" noChangeArrowheads="1"/>
          </p:cNvPicPr>
          <p:nvPr/>
        </p:nvPicPr>
        <p:blipFill>
          <a:blip r:embed="rId4" cstate="print"/>
          <a:srcRect t="23050"/>
          <a:stretch>
            <a:fillRect/>
          </a:stretch>
        </p:blipFill>
        <p:spPr bwMode="auto">
          <a:xfrm>
            <a:off x="1357290" y="3429000"/>
            <a:ext cx="3143240" cy="3224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hp\Desktop\през-я м етодист\IMG_20190130_1307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143248"/>
            <a:ext cx="2625328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8572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Мозковий штурм – одна із форм методичної роботи,</a:t>
            </a: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 сприяє розвитку </a:t>
            </a: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творчості вихователів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“Розвиток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духовного потенціалу дитини засобами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мистецтва”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Desktop\през-я м етодист\DSCF5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143248"/>
            <a:ext cx="438153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hp\Desktop\през-я м етодист\30.01.19 л.б\IMG_20190130_130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9958" y="2214554"/>
            <a:ext cx="3361136" cy="4481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hp\Desktop\през-я м етодист\DSCF1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643182"/>
            <a:ext cx="4953003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85720" y="214290"/>
            <a:ext cx="885828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   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«Школи молодого вихователя» 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сприяння  підвищенню фахового рівня, розвитку творчого потенціалу вихователя, удосконаленню майстерності, озброєнню новітніми знаннями, методикою та технологією виховання.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перспективі – розвиток фахової майстерності.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     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Основні завдання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«Школи молодого вихователя»:  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поглиблення знань з теорії та методики виховання, сприяння оволодінню молодими вихователями основних нормативних документів, вивчення й використання на практиці сучасних досягнень психолого-педагогічної науки та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передового педагогічного досвіду,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 ініціативи й творчості,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новаторських пошуків вихователів.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     </a:t>
            </a:r>
            <a:endParaRPr lang="uk-UA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214311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ru-RU" dirty="0"/>
          </a:p>
        </p:txBody>
      </p:sp>
      <p:pic>
        <p:nvPicPr>
          <p:cNvPr id="1026" name="Picture 2" descr="C:\Users\hp\Desktop\IMG_20201113_1109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43408"/>
            <a:ext cx="3409902" cy="2557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428604"/>
            <a:ext cx="750099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форма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залучення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педагогів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закладу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дошкільної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до 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творчої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упровадження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практику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найкращих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досягнень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педагогічної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науки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перспективного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досвіду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Засідання творчої групи </a:t>
            </a:r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“Веснянка”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 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“Розвиток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мовлення дітей дошкільного віку з використанням сучасних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технологій”</a:t>
            </a:r>
            <a:endParaRPr lang="uk-UA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hp\Desktop\през-я м етодист\IMG_20190117_132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786058"/>
            <a:ext cx="2914679" cy="3886239"/>
          </a:xfrm>
          <a:prstGeom prst="rect">
            <a:avLst/>
          </a:prstGeom>
          <a:noFill/>
        </p:spPr>
      </p:pic>
      <p:pic>
        <p:nvPicPr>
          <p:cNvPr id="6" name="Picture 2" descr="C:\Users\hp\Desktop\през-я м етодист\IMG_20190117_132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714620"/>
            <a:ext cx="3000396" cy="40005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428604"/>
            <a:ext cx="835824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Спільна робота ЗДО  і школи,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 ключовий елемент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взаємозв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язку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Мета: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забезпечити наступність між дошкільною та початковою освітою через координацію діяльності педагогічних колективів суміжних ланок;</a:t>
            </a:r>
          </a:p>
          <a:p>
            <a:pPr>
              <a:buFontTx/>
              <a:buChar char="-"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створити умови для повноцінного пізнавального та соціального розвитку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особистості;</a:t>
            </a:r>
          </a:p>
          <a:p>
            <a:pPr>
              <a:buFontTx/>
              <a:buChar char="-"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полегшити входження дошкільника в світ шкільного життя та оволодіння новим статусом учня.</a:t>
            </a:r>
          </a:p>
          <a:p>
            <a:endParaRPr lang="uk-UA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hp\Desktop\през-я м етодист\DSCN9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643182"/>
            <a:ext cx="4368555" cy="327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hp\Desktop\през-я м етодист\DSCN9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571744"/>
            <a:ext cx="4262452" cy="3197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hp\Desktop\през-я м етодист\DSCN9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714620"/>
            <a:ext cx="4214810" cy="3161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85720" y="214290"/>
            <a:ext cx="85725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Семінар-практикум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проводиться для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глибшого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систематичнішого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педагогіки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психології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методики.Під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семінару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вдосконалюються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професійна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майстерність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педагогів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певному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розвиваються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творчість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фантазія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Семінар-практтикум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директорів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вихователів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методистів ЗДО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“Різноматність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цілісність сучасного освітнього середовища в ЗДО – умова повноцінного розвитку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дітей”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hp\Desktop\през-я м етодист\DSCN95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786058"/>
            <a:ext cx="4286280" cy="321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85918" y="500042"/>
            <a:ext cx="6215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 інноваційний підхід до формування креативної особистості дитини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hp\Desktop\през-я м етодист\IMG-3d5dd570f7f32d2ecd84135669be325b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6418" y="3071810"/>
            <a:ext cx="3977582" cy="2949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hp\Desktop\фото для\18.01.2021\IMG_20210120_111849.jpg"/>
          <p:cNvPicPr>
            <a:picLocks noChangeAspect="1" noChangeArrowheads="1"/>
          </p:cNvPicPr>
          <p:nvPr/>
        </p:nvPicPr>
        <p:blipFill>
          <a:blip r:embed="rId4" cstate="print"/>
          <a:srcRect b="26103"/>
          <a:stretch>
            <a:fillRect/>
          </a:stretch>
        </p:blipFill>
        <p:spPr bwMode="auto">
          <a:xfrm>
            <a:off x="0" y="1714488"/>
            <a:ext cx="5026949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0"/>
            <a:ext cx="69294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Семінар-практикум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новопризначених вихователів ЗДО Гадяцької та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Сергіївської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ОТГ </a:t>
            </a:r>
          </a:p>
          <a:p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“Співпраця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дорослого та дитини за програмою розвитку дітей старшого дошкільного віку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“Впевнений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старт”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через педагогічну систему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“Чарівний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світ   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LEGO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Desktop\18.01.2021\IMG_20200128_111649.jpg"/>
          <p:cNvPicPr>
            <a:picLocks noChangeAspect="1" noChangeArrowheads="1"/>
          </p:cNvPicPr>
          <p:nvPr/>
        </p:nvPicPr>
        <p:blipFill>
          <a:blip r:embed="rId3" cstate="print"/>
          <a:srcRect t="32432"/>
          <a:stretch>
            <a:fillRect/>
          </a:stretch>
        </p:blipFill>
        <p:spPr bwMode="auto">
          <a:xfrm>
            <a:off x="5214942" y="1643050"/>
            <a:ext cx="2616773" cy="2357454"/>
          </a:xfrm>
          <a:prstGeom prst="rect">
            <a:avLst/>
          </a:prstGeom>
          <a:noFill/>
        </p:spPr>
      </p:pic>
      <p:pic>
        <p:nvPicPr>
          <p:cNvPr id="1027" name="Picture 3" descr="C:\Users\hp\Desktop\18.01.2021\IMG_20200128_112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071678"/>
            <a:ext cx="3432542" cy="4576722"/>
          </a:xfrm>
          <a:prstGeom prst="rect">
            <a:avLst/>
          </a:prstGeom>
          <a:noFill/>
        </p:spPr>
      </p:pic>
      <p:pic>
        <p:nvPicPr>
          <p:cNvPr id="1028" name="Picture 4" descr="C:\Users\hp\Desktop\18.01.2021\IMG-faf6531fca2270f2675c048a1b2cddb6-V.jpg"/>
          <p:cNvPicPr>
            <a:picLocks noChangeAspect="1" noChangeArrowheads="1"/>
          </p:cNvPicPr>
          <p:nvPr/>
        </p:nvPicPr>
        <p:blipFill>
          <a:blip r:embed="rId5"/>
          <a:srcRect t="16250" b="8750"/>
          <a:stretch>
            <a:fillRect/>
          </a:stretch>
        </p:blipFill>
        <p:spPr bwMode="auto">
          <a:xfrm>
            <a:off x="4000496" y="4080848"/>
            <a:ext cx="4937124" cy="2777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500042"/>
            <a:ext cx="74814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Майстер-клас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 можливість познайомитися з новою технологією,новими  методиками і авторськими напрацюваннями і як їх  застосовувати на практиці.</a:t>
            </a:r>
          </a:p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Майстер-клас для вихователів-методистів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закладів дошкільної освіти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м.Гадяча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Гадяцького району </a:t>
            </a:r>
          </a:p>
          <a:p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“Методика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інтелектуального розвитку дошкільника через блоки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Дьєнеша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кола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Єйлера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кола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Луллія”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hp\Desktop\18.01.2021\IMG_20201210_092049.jpg"/>
          <p:cNvPicPr>
            <a:picLocks noChangeAspect="1" noChangeArrowheads="1"/>
          </p:cNvPicPr>
          <p:nvPr/>
        </p:nvPicPr>
        <p:blipFill>
          <a:blip r:embed="rId3" cstate="print"/>
          <a:srcRect t="17030" b="17946"/>
          <a:stretch>
            <a:fillRect/>
          </a:stretch>
        </p:blipFill>
        <p:spPr bwMode="auto">
          <a:xfrm>
            <a:off x="5572132" y="3286124"/>
            <a:ext cx="3460681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hp\Desktop\18.01.2021\IMG_20201210_092444.jpg"/>
          <p:cNvPicPr>
            <a:picLocks noChangeAspect="1" noChangeArrowheads="1"/>
          </p:cNvPicPr>
          <p:nvPr/>
        </p:nvPicPr>
        <p:blipFill>
          <a:blip r:embed="rId4" cstate="print"/>
          <a:srcRect l="13636"/>
          <a:stretch>
            <a:fillRect/>
          </a:stretch>
        </p:blipFill>
        <p:spPr bwMode="auto">
          <a:xfrm>
            <a:off x="2643174" y="3714752"/>
            <a:ext cx="3000396" cy="2605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hp\Desktop\18.01.2021\IMG_20201210_0935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86058"/>
            <a:ext cx="2643174" cy="3524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5786" y="214290"/>
            <a:ext cx="8122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Тренінг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форма методичної роботи, спрямована на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здобуття знань,умінь, навичок, корекцію установок 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успішного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язання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освітньо-виховних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завдань.</a:t>
            </a:r>
          </a:p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“П*ять шляхів до серця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дитини”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hp\Desktop\през-я м етодист\IMG_20191009_131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285992"/>
            <a:ext cx="32004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hp\Desktop\през-я м етодист\IMG_20191120_124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072066" y="2357430"/>
            <a:ext cx="3218228" cy="4290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14744" y="214290"/>
            <a:ext cx="54292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Погоріла    Олена     Борисівна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Посада: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вихователь-методист</a:t>
            </a:r>
          </a:p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 </a:t>
            </a:r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“Веснянка”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комбінованого типу для дітей</a:t>
            </a:r>
          </a:p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віком від 1 до 6 (7) років</a:t>
            </a:r>
          </a:p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Гадяцької міської ради Полтавської області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Освіта: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повна вища</a:t>
            </a:r>
          </a:p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Сумський  державний педагогічний університет</a:t>
            </a:r>
          </a:p>
          <a:p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ім.А.С.Макаренка</a:t>
            </a:r>
            <a:endParaRPr lang="uk-UA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роботи на даній посаді : 6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років,5місяців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безпосередньої педагогічної роботи: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років,12місяців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Дата,результат попередньої атестації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:23.03.2018р.,</a:t>
            </a:r>
          </a:p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кваліфікаційна категорія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3071810"/>
            <a:ext cx="82153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Життєве кредо:</a:t>
            </a: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Нам треба жити кожним днем</a:t>
            </a: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uk-UA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ждать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омріяної дати.</a:t>
            </a: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Горіть сьогоднішнім вогнем,</a:t>
            </a: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 </a:t>
            </a:r>
            <a:r>
              <a:rPr lang="uk-UA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“потім”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може й не настати.</a:t>
            </a: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Девіз роботи:</a:t>
            </a: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Будь ініціативним, дій мобільно, </a:t>
            </a: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твори  оригінально.</a:t>
            </a: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hp\Desktop\през-я м етодист\DSCF1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3428992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642918"/>
            <a:ext cx="83914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Методичні посиденьки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форма методичної роботи, яку використовують для того , щоб створити сприятливий психологічний клімат в колективі.</a:t>
            </a:r>
          </a:p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Граючись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розвиваємось та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навчаємось”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hp\Desktop\през-я м етодист\IMG_20190130_125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2143116"/>
            <a:ext cx="3378963" cy="450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hp\Desktop\през-я м етодист\DSCF32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571744"/>
            <a:ext cx="4643438" cy="3482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500042"/>
            <a:ext cx="90283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Педагогічний аукціон  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спрямований  на активний обмін 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ідеями,думками, педагогічними знахідками.</a:t>
            </a:r>
          </a:p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 Колаж  як засіб розвитку творчості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вихователя”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hp\Desktop\през-я м етодист\IMG_20191009_133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43050"/>
            <a:ext cx="3571868" cy="4762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hp\Desktop\през-я м етодист\30.01.19 л.б\IMG_20190130_130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714488"/>
            <a:ext cx="3486120" cy="464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2976" y="500042"/>
            <a:ext cx="7572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Ігри інтерактивного спрямування 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створюють умови для активної пізнавальної діяльності, підвищують рівень мотивації, емоційності    та творчості.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hp\Desktop\през-я м етодист\IMG-f1b53b3ba928dbaa836cb106070331ca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857364"/>
            <a:ext cx="4778380" cy="358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hp\Desktop\през-я м етодист\DSCF5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2071677"/>
            <a:ext cx="4000528" cy="300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hp\Desktop\през-я м етодист\DSCF5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285728"/>
            <a:ext cx="4667283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786446" y="714356"/>
            <a:ext cx="257176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Брейн-ринг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педагогічних</a:t>
            </a:r>
          </a:p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працівників </a:t>
            </a:r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“Забавляночка”</a:t>
            </a:r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214818"/>
            <a:ext cx="5500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Методичний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брейн-ринг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Мета: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вдосконалення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професійних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ерудиції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hp\Desktop\18.01.2021\DSCF5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929066"/>
            <a:ext cx="3714744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hp\Desktop\през-я м етодист\IMG_20190109_125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071546"/>
            <a:ext cx="3576555" cy="501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7159" y="214291"/>
            <a:ext cx="500065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Ділова гра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одна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складних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одночасно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ефективних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форм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практиці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відтворити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реальну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умовні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програвання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педагогам шляхом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активної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взаємодії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приймати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самостійні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набувати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конкретних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професійних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умінь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Ділова гра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вихователів ЗДО</a:t>
            </a:r>
          </a:p>
          <a:p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“Хай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вогник творчості</a:t>
            </a:r>
          </a:p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яскраво сяє!”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hp\Desktop\18.01.2021\IMG_20191009_130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09708"/>
            <a:ext cx="4236219" cy="5648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hp\Desktop\18.01.2021\IMG_20191009_132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878" y="1619171"/>
            <a:ext cx="3929122" cy="5238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85786" y="285728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Ділова гра 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Імідж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сучасного вихователя ЗДО”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hp\Desktop\през-я м етодист\IMG_20201210_090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330" y="1071546"/>
            <a:ext cx="4018370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hp\Desktop\през-я м етодист\IMG_20201110_132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2" y="3286124"/>
            <a:ext cx="419099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8596" y="857232"/>
            <a:ext cx="4410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провадження</a:t>
            </a:r>
            <a:b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освітній процес ЗДО методик: </a:t>
            </a:r>
            <a:b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круги </a:t>
            </a:r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Єйлера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блоки Д*</a:t>
            </a:r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єнеша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кола </a:t>
            </a:r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інтелектуального</a:t>
            </a:r>
            <a:b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розвитку дошкільників.</a:t>
            </a:r>
            <a:endParaRPr lang="ru-RU" sz="20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hp\Desktop\през-я м етодист\IMG_20201110_131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3177317" cy="3848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hp\Desktop\през-я м етодист\IMG_20201016_1336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642918"/>
            <a:ext cx="2946800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hp\Desktop\през-я м етодист\IMG_20201028_131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2672" y="3714752"/>
            <a:ext cx="4076657" cy="3057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hp\Desktop\през-я м етодист\DSCF5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928934"/>
            <a:ext cx="4667283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14348" y="357166"/>
            <a:ext cx="80010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Атестація педагогів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 комплекс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взаємопов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язаних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практичних заходів,спрямованих на розвиток творчого потенціалу педагогів, їх безперервну та професійно-методичну освіту, яка зорієнтована в кінцевому результаті на підвищення рівня освіченості,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розвинутості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і вихованості.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hp\Desktop\през-я м етодист\DSCF32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496"/>
            <a:ext cx="400049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hp\Desktop\IMG_20201125_095529.jpg"/>
          <p:cNvPicPr>
            <a:picLocks noChangeAspect="1" noChangeArrowheads="1"/>
          </p:cNvPicPr>
          <p:nvPr/>
        </p:nvPicPr>
        <p:blipFill>
          <a:blip r:embed="rId3" cstate="print"/>
          <a:srcRect l="6451" r="3226" b="3225"/>
          <a:stretch>
            <a:fillRect/>
          </a:stretch>
        </p:blipFill>
        <p:spPr bwMode="auto">
          <a:xfrm>
            <a:off x="5000628" y="1857363"/>
            <a:ext cx="3795390" cy="4714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01125_095553.jpg"/>
          <p:cNvPicPr>
            <a:picLocks noChangeAspect="1"/>
          </p:cNvPicPr>
          <p:nvPr/>
        </p:nvPicPr>
        <p:blipFill>
          <a:blip r:embed="rId4" cstate="print"/>
          <a:srcRect l="5555" r="5555" b="10416"/>
          <a:stretch>
            <a:fillRect/>
          </a:stretch>
        </p:blipFill>
        <p:spPr>
          <a:xfrm>
            <a:off x="642910" y="1928802"/>
            <a:ext cx="3718411" cy="4754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42910" y="0"/>
            <a:ext cx="8459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Методична розробка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результат самоосвітньої діяльності педагога, показник його високої професійної майстерності. Це посібник, що розкриває форми, засоби, методи розвитку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виховання й навчання дітей, елементи сучасних педагогічних  технологій,самі  освітні технології з конкретної теми і відображає напрацьований перспективний педагогічний досвід педагога.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214290"/>
            <a:ext cx="79296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     Методична робота в закладі дошкільної освіти – це комплексний процес,у ході якого здійснюється практичне навчання педагогічних працівників ефективними формами і методами роботи 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з метою підвищення їх  педагогічної майстерності.</a:t>
            </a:r>
          </a:p>
          <a:p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МЕТОДИСТ – це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 - місіонер-це людина з місією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Е - ерудит, енергійна,етична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Т- творець, творча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О- організатор,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освідчена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Д - дипломат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И – в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нахідник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 – стратег,справедлива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Т – толерантна,тактовна, терпелива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t="1613" r="5914"/>
          <a:stretch>
            <a:fillRect/>
          </a:stretch>
        </p:blipFill>
        <p:spPr bwMode="auto">
          <a:xfrm rot="16200000">
            <a:off x="2083088" y="1274442"/>
            <a:ext cx="440632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42910" y="428604"/>
            <a:ext cx="7296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Самоосвіта</a:t>
            </a: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 самостійне придбання знань із різних джерел знань та  системою безперервного  підвищення  кваліфікації педагога.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hp\Desktop\фото для\IMG_20201214_152158.jpg"/>
          <p:cNvPicPr>
            <a:picLocks noChangeAspect="1" noChangeArrowheads="1"/>
          </p:cNvPicPr>
          <p:nvPr/>
        </p:nvPicPr>
        <p:blipFill>
          <a:blip r:embed="rId3" cstate="print"/>
          <a:srcRect l="6342"/>
          <a:stretch>
            <a:fillRect/>
          </a:stretch>
        </p:blipFill>
        <p:spPr bwMode="auto">
          <a:xfrm>
            <a:off x="-1" y="0"/>
            <a:ext cx="4572001" cy="6858000"/>
          </a:xfrm>
          <a:prstGeom prst="rect">
            <a:avLst/>
          </a:prstGeom>
          <a:noFill/>
        </p:spPr>
      </p:pic>
      <p:pic>
        <p:nvPicPr>
          <p:cNvPr id="5" name="Picture 3" descr="C:\Users\hp\Desktop\фото для\IMG_20201214_152142.jpg"/>
          <p:cNvPicPr>
            <a:picLocks noChangeAspect="1" noChangeArrowheads="1"/>
          </p:cNvPicPr>
          <p:nvPr/>
        </p:nvPicPr>
        <p:blipFill>
          <a:blip r:embed="rId4" cstate="print"/>
          <a:srcRect l="5882" b="4159"/>
          <a:stretch>
            <a:fillRect/>
          </a:stretch>
        </p:blipFill>
        <p:spPr bwMode="auto">
          <a:xfrm>
            <a:off x="4500562" y="0"/>
            <a:ext cx="464343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hp\Desktop\през-я м етодист\DSCF0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405098"/>
            <a:ext cx="5937202" cy="445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85720" y="142852"/>
            <a:ext cx="885828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Методичний </a:t>
            </a:r>
            <a: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  <a:t>кабінет </a:t>
            </a:r>
            <a:r>
              <a:rPr lang="uk-UA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“Сад</a:t>
            </a:r>
            <a:r>
              <a:rPr lang="uk-UA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творчості”</a:t>
            </a:r>
            <a:endParaRPr lang="uk-UA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 Робота з молодими педагогами, підвищення їх фахової майстерності</a:t>
            </a:r>
            <a:r>
              <a:rPr lang="uk-UA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:плекаємо ніжні паростки</a:t>
            </a:r>
          </a:p>
          <a:p>
            <a:pPr>
              <a:buFontTx/>
              <a:buChar char="-"/>
            </a:pP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 Розвиток педагогічної творчості</a:t>
            </a:r>
            <a:r>
              <a:rPr lang="uk-UA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:вирощуємо квіти творчості</a:t>
            </a:r>
          </a:p>
          <a:p>
            <a:pPr>
              <a:buFontTx/>
              <a:buChar char="-"/>
            </a:pP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 Інноваційна,</a:t>
            </a:r>
            <a:r>
              <a:rPr lang="uk-UA" sz="2200" b="1" dirty="0" err="1" smtClean="0">
                <a:latin typeface="Times New Roman" pitchFamily="18" charset="0"/>
                <a:cs typeface="Times New Roman" pitchFamily="18" charset="0"/>
              </a:rPr>
              <a:t>експерементально-пошукова</a:t>
            </a: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 діяльність</a:t>
            </a:r>
            <a:r>
              <a:rPr lang="uk-UA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:суцвіття ідей</a:t>
            </a:r>
          </a:p>
          <a:p>
            <a:pPr>
              <a:buFontTx/>
              <a:buChar char="-"/>
            </a:pP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 Результативність нашої роботи: </a:t>
            </a:r>
            <a:r>
              <a:rPr lang="uk-UA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сад плодоносить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hp\Desktop\№2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32760"/>
            <a:ext cx="7858180" cy="48678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480" y="5286388"/>
            <a:ext cx="53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44" y="214290"/>
            <a:ext cx="891740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Організуючим центром всієї методичної роботи з кадрами є методичний кабінет, оскільки:</a:t>
            </a:r>
          </a:p>
          <a:p>
            <a:pPr>
              <a:buFontTx/>
              <a:buChar char="-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забезпечує інформаційну підтримку діяльності усіх структурних підрозділів методичної служби;</a:t>
            </a:r>
          </a:p>
          <a:p>
            <a:pPr>
              <a:buFontTx/>
              <a:buChar char="-"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координує форми і методи роботи, спрямовані на підвищення професійної майстерності педагогів;</a:t>
            </a:r>
          </a:p>
          <a:p>
            <a:pPr>
              <a:buFontTx/>
              <a:buChar char="-"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організовує систему заходів, спрямованих на розвиток творчого потенціалу педагогів, впровадження кращого професійного педагогічного досвіду, інноваційних технологій на діагностичній і моніторинговій основі.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hp\Desktop\img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642918"/>
            <a:ext cx="6286544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Методичний кабінет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5400000">
            <a:off x="4251323" y="1177909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57158" y="1357298"/>
          <a:ext cx="814393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983"/>
                <a:gridCol w="2035983"/>
                <a:gridCol w="2035983"/>
                <a:gridCol w="2035983"/>
              </a:tblGrid>
              <a:tr h="370840">
                <a:tc>
                  <a:txBody>
                    <a:bodyPr/>
                    <a:lstStyle/>
                    <a:p>
                      <a:r>
                        <a:rPr lang="uk-UA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вихователі</a:t>
                      </a:r>
                      <a:endParaRPr lang="ru-RU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керівник музичний</a:t>
                      </a:r>
                      <a:endParaRPr lang="ru-RU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інструктор</a:t>
                      </a:r>
                      <a:r>
                        <a:rPr lang="uk-UA" b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 фізичної культури</a:t>
                      </a:r>
                      <a:endParaRPr lang="ru-RU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практичний психолог</a:t>
                      </a:r>
                      <a:endParaRPr lang="ru-RU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7" name="Прямая со стрелкой 16"/>
          <p:cNvCxnSpPr/>
          <p:nvPr/>
        </p:nvCxnSpPr>
        <p:spPr>
          <a:xfrm>
            <a:off x="1428728" y="2000240"/>
            <a:ext cx="1285884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071802" y="2000240"/>
            <a:ext cx="500066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4714876" y="2000240"/>
            <a:ext cx="64294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0800000" flipV="1">
            <a:off x="6357950" y="2000240"/>
            <a:ext cx="1071570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357422" y="2500306"/>
            <a:ext cx="392909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Науково – методична рада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rot="5400000">
            <a:off x="4108447" y="3035297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00232" y="3143248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Семінари,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семінари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- практикуми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rot="5400000">
            <a:off x="4108447" y="3606801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643174" y="3786190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Методичні об'єднання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rot="5400000">
            <a:off x="4108447" y="4249743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000232" y="442913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Школа молодого фахівця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rot="5400000">
            <a:off x="4108447" y="4892685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643042" y="5072074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Дні методичного навчання, педагогічна година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rot="5400000">
            <a:off x="4108447" y="5535627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00298" y="5715016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Тематичні виставки, презентації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3" name="Прямая со стрелкой 2"/>
          <p:cNvCxnSpPr/>
          <p:nvPr/>
        </p:nvCxnSpPr>
        <p:spPr>
          <a:xfrm rot="5400000">
            <a:off x="4251323" y="320653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14414" y="500042"/>
            <a:ext cx="64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Творча майстерня, майстер – класи, конкурси, творчі звіти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5400000">
            <a:off x="4251323" y="963595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71670" y="1142984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Анкетування, тестування, діагностика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5400000">
            <a:off x="4251323" y="1606537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00430" y="17859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Консультації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>
            <a:off x="4251323" y="2392355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00430" y="2500306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Творча група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Desktop\през-я м етодист\DSCF1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357562"/>
            <a:ext cx="4286247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hp\Desktop\през-я м етодист\DSCF13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357562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hp\Desktop\-11-6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91160"/>
            <a:ext cx="8858312" cy="6552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Зелёный для презентации фон, фотографии шаблон презентации зеленый |  скачать на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8572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Найбільш ефективні  інтерактивні методи: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мозковий штурм;лови помилку; круглий стіл; займи позицію; дебати;робота в малих групах; навчаючи-вчуся; акваріум; мікрофон; шість капелюхів мислення.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Мозковий штурм – одна із форм методичної роботи,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що сприяє розвитку 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творчості вихователів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hp\Desktop\през-я м етодист\IMG_20190130_130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857364"/>
            <a:ext cx="364333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hp\Desktop\през-я м етодист\DSCF5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143248"/>
            <a:ext cx="438153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930</Words>
  <PresentationFormat>Экран (4:3)</PresentationFormat>
  <Paragraphs>148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hp</cp:lastModifiedBy>
  <cp:revision>176</cp:revision>
  <dcterms:created xsi:type="dcterms:W3CDTF">2020-12-15T07:07:55Z</dcterms:created>
  <dcterms:modified xsi:type="dcterms:W3CDTF">2021-01-20T12:54:54Z</dcterms:modified>
</cp:coreProperties>
</file>