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7" r:id="rId3"/>
    <p:sldId id="288" r:id="rId4"/>
    <p:sldId id="289" r:id="rId5"/>
    <p:sldId id="295" r:id="rId6"/>
    <p:sldId id="297" r:id="rId7"/>
    <p:sldId id="257" r:id="rId8"/>
    <p:sldId id="259" r:id="rId9"/>
    <p:sldId id="260" r:id="rId10"/>
    <p:sldId id="300" r:id="rId11"/>
    <p:sldId id="258" r:id="rId12"/>
    <p:sldId id="261" r:id="rId13"/>
    <p:sldId id="264" r:id="rId14"/>
    <p:sldId id="265" r:id="rId15"/>
    <p:sldId id="263" r:id="rId16"/>
    <p:sldId id="271" r:id="rId17"/>
    <p:sldId id="262" r:id="rId18"/>
    <p:sldId id="266" r:id="rId19"/>
    <p:sldId id="268" r:id="rId20"/>
    <p:sldId id="269" r:id="rId21"/>
    <p:sldId id="299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298" r:id="rId36"/>
    <p:sldId id="273" r:id="rId37"/>
    <p:sldId id="274" r:id="rId38"/>
    <p:sldId id="275" r:id="rId39"/>
    <p:sldId id="293" r:id="rId40"/>
    <p:sldId id="294" r:id="rId41"/>
    <p:sldId id="278" r:id="rId42"/>
    <p:sldId id="277" r:id="rId43"/>
    <p:sldId id="280" r:id="rId44"/>
    <p:sldId id="315" r:id="rId45"/>
    <p:sldId id="290" r:id="rId46"/>
    <p:sldId id="29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ср 20.01.21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провадження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освітній процес ЗДО  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круги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Єйлера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блоки Д*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єнеша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кола </a:t>
            </a:r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інтелектуального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 дошкільників.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Підготувала: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вихователь-методист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Погоріла О.Б.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фото для\IMG_20201215_122813.jpg"/>
          <p:cNvPicPr>
            <a:picLocks noChangeAspect="1" noChangeArrowheads="1"/>
          </p:cNvPicPr>
          <p:nvPr/>
        </p:nvPicPr>
        <p:blipFill>
          <a:blip r:embed="rId2" cstate="print"/>
          <a:srcRect l="6876" r="5643"/>
          <a:stretch>
            <a:fillRect/>
          </a:stretch>
        </p:blipFill>
        <p:spPr bwMode="auto">
          <a:xfrm>
            <a:off x="0" y="0"/>
            <a:ext cx="4499588" cy="6858000"/>
          </a:xfrm>
          <a:prstGeom prst="rect">
            <a:avLst/>
          </a:prstGeom>
          <a:noFill/>
        </p:spPr>
      </p:pic>
      <p:pic>
        <p:nvPicPr>
          <p:cNvPr id="1027" name="Picture 3" descr="C:\Users\hp\Desktop\фото для\IMG_20201215_122844.jpg"/>
          <p:cNvPicPr>
            <a:picLocks noChangeAspect="1" noChangeArrowheads="1"/>
          </p:cNvPicPr>
          <p:nvPr/>
        </p:nvPicPr>
        <p:blipFill>
          <a:blip r:embed="rId3" cstate="print"/>
          <a:srcRect l="4490" t="2083"/>
          <a:stretch>
            <a:fillRect/>
          </a:stretch>
        </p:blipFill>
        <p:spPr bwMode="auto">
          <a:xfrm>
            <a:off x="4429124" y="24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Блоки Дьєнеша\IMG_20201111_15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50134" y="-1107282"/>
            <a:ext cx="6643733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Блоки Дьєнеша\IMG_20201111_15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00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33"/>
            <a:ext cx="9001156" cy="675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1"/>
            <a:ext cx="7715304" cy="676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Логічні</a:t>
            </a:r>
            <a:r>
              <a:rPr lang="ru-RU" sz="2800" b="1" dirty="0" smtClean="0">
                <a:solidFill>
                  <a:srgbClr val="002060"/>
                </a:solidFill>
              </a:rPr>
              <a:t> блоки </a:t>
            </a:r>
            <a:r>
              <a:rPr lang="ru-RU" sz="2800" b="1" dirty="0" err="1" smtClean="0">
                <a:solidFill>
                  <a:srgbClr val="002060"/>
                </a:solidFill>
              </a:rPr>
              <a:t>допомагають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дитині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опанувати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розумовими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операціями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діями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важливими</a:t>
            </a:r>
            <a:r>
              <a:rPr lang="ru-RU" sz="2800" b="1" dirty="0" smtClean="0">
                <a:solidFill>
                  <a:srgbClr val="002060"/>
                </a:solidFill>
              </a:rPr>
              <a:t> як в </a:t>
            </a:r>
            <a:r>
              <a:rPr lang="ru-RU" sz="2800" b="1" dirty="0" err="1" smtClean="0">
                <a:solidFill>
                  <a:srgbClr val="002060"/>
                </a:solidFill>
              </a:rPr>
              <a:t>плані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математичної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підготовки</a:t>
            </a:r>
            <a:r>
              <a:rPr lang="ru-RU" sz="2800" b="1" dirty="0" smtClean="0">
                <a:solidFill>
                  <a:srgbClr val="002060"/>
                </a:solidFill>
              </a:rPr>
              <a:t>, так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</a:rPr>
              <a:t> точки </a:t>
            </a:r>
            <a:r>
              <a:rPr lang="ru-RU" sz="2800" b="1" dirty="0" err="1" smtClean="0">
                <a:solidFill>
                  <a:srgbClr val="002060"/>
                </a:solidFill>
              </a:rPr>
              <a:t>зору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загального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інтелектуального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2800" b="1" dirty="0" smtClean="0">
                <a:solidFill>
                  <a:srgbClr val="002060"/>
                </a:solidFill>
              </a:rPr>
              <a:t>. До таких </a:t>
            </a:r>
            <a:r>
              <a:rPr lang="ru-RU" sz="2800" b="1" dirty="0" err="1" smtClean="0">
                <a:solidFill>
                  <a:srgbClr val="002060"/>
                </a:solidFill>
              </a:rPr>
              <a:t>дій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відносяться</a:t>
            </a:r>
            <a:r>
              <a:rPr lang="ru-RU" sz="2800" b="1" dirty="0" smtClean="0">
                <a:solidFill>
                  <a:srgbClr val="002060"/>
                </a:solidFill>
              </a:rPr>
              <a:t>: </a:t>
            </a:r>
            <a:r>
              <a:rPr lang="ru-RU" sz="2800" b="1" dirty="0" err="1" smtClean="0">
                <a:solidFill>
                  <a:srgbClr val="002060"/>
                </a:solidFill>
              </a:rPr>
              <a:t>виявлення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властивостей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їх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абстрагування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порівняння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класифікація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узагальнення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кодування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декодування</a:t>
            </a:r>
            <a:r>
              <a:rPr lang="ru-RU" sz="2800" b="1" dirty="0" smtClean="0">
                <a:solidFill>
                  <a:srgbClr val="002060"/>
                </a:solidFill>
              </a:rPr>
              <a:t>, а </a:t>
            </a:r>
            <a:r>
              <a:rPr lang="ru-RU" sz="2800" b="1" dirty="0" err="1" smtClean="0">
                <a:solidFill>
                  <a:srgbClr val="002060"/>
                </a:solidFill>
              </a:rPr>
              <a:t>також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логічні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операції</a:t>
            </a:r>
            <a:r>
              <a:rPr lang="ru-RU" sz="2800" b="1" dirty="0" smtClean="0">
                <a:solidFill>
                  <a:srgbClr val="002060"/>
                </a:solidFill>
              </a:rPr>
              <a:t> «не», «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», «</a:t>
            </a:r>
            <a:r>
              <a:rPr lang="ru-RU" sz="2800" b="1" dirty="0" err="1" smtClean="0">
                <a:solidFill>
                  <a:srgbClr val="002060"/>
                </a:solidFill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</a:rPr>
              <a:t>». </a:t>
            </a:r>
            <a:r>
              <a:rPr lang="ru-RU" sz="2800" b="1" dirty="0" err="1" smtClean="0">
                <a:solidFill>
                  <a:srgbClr val="002060"/>
                </a:solidFill>
              </a:rPr>
              <a:t>Більш</a:t>
            </a:r>
            <a:r>
              <a:rPr lang="ru-RU" sz="2800" b="1" dirty="0" smtClean="0">
                <a:solidFill>
                  <a:srgbClr val="002060"/>
                </a:solidFill>
              </a:rPr>
              <a:t> того, </a:t>
            </a:r>
            <a:r>
              <a:rPr lang="ru-RU" sz="2800" b="1" dirty="0" err="1" smtClean="0">
                <a:solidFill>
                  <a:srgbClr val="002060"/>
                </a:solidFill>
              </a:rPr>
              <a:t>використовуючи</a:t>
            </a:r>
            <a:r>
              <a:rPr lang="ru-RU" sz="2800" b="1" dirty="0" smtClean="0">
                <a:solidFill>
                  <a:srgbClr val="002060"/>
                </a:solidFill>
              </a:rPr>
              <a:t> блоки, </a:t>
            </a:r>
            <a:r>
              <a:rPr lang="ru-RU" sz="2800" b="1" dirty="0" err="1" smtClean="0">
                <a:solidFill>
                  <a:srgbClr val="002060"/>
                </a:solidFill>
              </a:rPr>
              <a:t>можна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закладати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свідомість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малюків</a:t>
            </a:r>
            <a:r>
              <a:rPr lang="ru-RU" sz="2800" b="1" dirty="0" smtClean="0">
                <a:solidFill>
                  <a:srgbClr val="002060"/>
                </a:solidFill>
              </a:rPr>
              <a:t> початки </a:t>
            </a:r>
            <a:r>
              <a:rPr lang="ru-RU" sz="2800" b="1" dirty="0" err="1" smtClean="0">
                <a:solidFill>
                  <a:srgbClr val="002060"/>
                </a:solidFill>
              </a:rPr>
              <a:t>елементарної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алгометріческой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культури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мислення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розвивати</a:t>
            </a:r>
            <a:r>
              <a:rPr lang="ru-RU" sz="2800" b="1" dirty="0" smtClean="0">
                <a:solidFill>
                  <a:srgbClr val="002060"/>
                </a:solidFill>
              </a:rPr>
              <a:t> у них </a:t>
            </a:r>
            <a:r>
              <a:rPr lang="ru-RU" sz="2800" b="1" dirty="0" err="1" smtClean="0">
                <a:solidFill>
                  <a:srgbClr val="002060"/>
                </a:solidFill>
              </a:rPr>
              <a:t>здатність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діяти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умі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освоювати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уявлення</a:t>
            </a:r>
            <a:r>
              <a:rPr lang="ru-RU" sz="2800" b="1" dirty="0" smtClean="0">
                <a:solidFill>
                  <a:srgbClr val="002060"/>
                </a:solidFill>
              </a:rPr>
              <a:t> про числа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геометричні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фігури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просторове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орієнтування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0724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Основна</a:t>
            </a:r>
            <a:r>
              <a:rPr lang="ru-RU" sz="2800" b="1" dirty="0" smtClean="0">
                <a:solidFill>
                  <a:srgbClr val="002060"/>
                </a:solidFill>
              </a:rPr>
              <a:t> мета </a:t>
            </a:r>
            <a:r>
              <a:rPr lang="ru-RU" sz="2800" b="1" dirty="0" err="1" smtClean="0">
                <a:solidFill>
                  <a:srgbClr val="002060"/>
                </a:solidFill>
              </a:rPr>
              <a:t>полягає</a:t>
            </a:r>
            <a:r>
              <a:rPr lang="ru-RU" sz="2800" b="1" dirty="0" smtClean="0">
                <a:solidFill>
                  <a:srgbClr val="002060"/>
                </a:solidFill>
              </a:rPr>
              <a:t> в тому, </a:t>
            </a:r>
            <a:r>
              <a:rPr lang="ru-RU" sz="2800" b="1" dirty="0" err="1" smtClean="0">
                <a:solidFill>
                  <a:srgbClr val="002060"/>
                </a:solidFill>
              </a:rPr>
              <a:t>щоб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навчити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дошкільнят</a:t>
            </a:r>
            <a:r>
              <a:rPr lang="ru-RU" sz="2800" b="1" dirty="0" smtClean="0">
                <a:solidFill>
                  <a:srgbClr val="002060"/>
                </a:solidFill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</a:rPr>
              <a:t>дітей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</a:rPr>
              <a:t> 3 до 7 </a:t>
            </a:r>
            <a:r>
              <a:rPr lang="ru-RU" sz="2800" b="1" dirty="0" err="1" smtClean="0">
                <a:solidFill>
                  <a:srgbClr val="002060"/>
                </a:solidFill>
              </a:rPr>
              <a:t>років</a:t>
            </a:r>
            <a:r>
              <a:rPr lang="ru-RU" sz="2800" b="1" dirty="0" smtClean="0">
                <a:solidFill>
                  <a:srgbClr val="002060"/>
                </a:solidFill>
              </a:rPr>
              <a:t>) </a:t>
            </a:r>
            <a:r>
              <a:rPr lang="ru-RU" sz="2800" b="1" dirty="0" err="1" smtClean="0">
                <a:solidFill>
                  <a:srgbClr val="002060"/>
                </a:solidFill>
              </a:rPr>
              <a:t>вирішувати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логічні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завдання</a:t>
            </a:r>
            <a:r>
              <a:rPr lang="ru-RU" sz="2800" b="1" dirty="0" smtClean="0">
                <a:solidFill>
                  <a:srgbClr val="002060"/>
                </a:solidFill>
              </a:rPr>
              <a:t> на </a:t>
            </a:r>
            <a:r>
              <a:rPr lang="ru-RU" sz="2800" b="1" dirty="0" err="1" smtClean="0">
                <a:solidFill>
                  <a:srgbClr val="002060"/>
                </a:solidFill>
              </a:rPr>
              <a:t>класифікацію</a:t>
            </a:r>
            <a:r>
              <a:rPr lang="ru-RU" sz="2800" b="1" dirty="0" smtClean="0">
                <a:solidFill>
                  <a:srgbClr val="002060"/>
                </a:solidFill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</a:rPr>
              <a:t>групування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предметів</a:t>
            </a:r>
            <a:r>
              <a:rPr lang="ru-RU" sz="2800" b="1" dirty="0" smtClean="0">
                <a:solidFill>
                  <a:srgbClr val="002060"/>
                </a:solidFill>
              </a:rPr>
              <a:t> за </a:t>
            </a:r>
            <a:r>
              <a:rPr lang="ru-RU" sz="2800" b="1" dirty="0" err="1" smtClean="0">
                <a:solidFill>
                  <a:srgbClr val="002060"/>
                </a:solidFill>
              </a:rPr>
              <a:t>різними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властивостями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Крім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цього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матеріал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складається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</a:rPr>
              <a:t> 48 </a:t>
            </a:r>
            <a:r>
              <a:rPr lang="ru-RU" sz="2800" b="1" dirty="0" err="1" smtClean="0">
                <a:solidFill>
                  <a:srgbClr val="002060"/>
                </a:solidFill>
              </a:rPr>
              <a:t>різноманітних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фігур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допоможе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дитині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розвинути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мову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мислення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математичні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уявлення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Граючи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інтелектуальні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ігри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</a:rPr>
              <a:t> блоками, </a:t>
            </a:r>
            <a:r>
              <a:rPr lang="ru-RU" sz="2800" b="1" dirty="0" err="1" smtClean="0">
                <a:solidFill>
                  <a:srgbClr val="002060"/>
                </a:solidFill>
              </a:rPr>
              <a:t>діти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надалі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зможуть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успішно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опанувати</a:t>
            </a:r>
            <a:r>
              <a:rPr lang="ru-RU" sz="2800" b="1" dirty="0" smtClean="0">
                <a:solidFill>
                  <a:srgbClr val="002060"/>
                </a:solidFill>
              </a:rPr>
              <a:t> математикою та </a:t>
            </a:r>
            <a:r>
              <a:rPr lang="ru-RU" sz="2800" b="1" dirty="0" err="1" smtClean="0">
                <a:solidFill>
                  <a:srgbClr val="002060"/>
                </a:solidFill>
              </a:rPr>
              <a:t>інформатикою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Ігри</a:t>
            </a:r>
            <a:r>
              <a:rPr lang="ru-RU" sz="2800" b="1" dirty="0" smtClean="0">
                <a:solidFill>
                  <a:srgbClr val="002060"/>
                </a:solidFill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</a:rPr>
              <a:t>вправи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універсальні</a:t>
            </a:r>
            <a:r>
              <a:rPr lang="ru-RU" sz="2800" b="1" dirty="0" smtClean="0">
                <a:solidFill>
                  <a:srgbClr val="002060"/>
                </a:solidFill>
              </a:rPr>
              <a:t>: </a:t>
            </a:r>
            <a:r>
              <a:rPr lang="ru-RU" sz="2800" b="1" dirty="0" err="1" smtClean="0">
                <a:solidFill>
                  <a:srgbClr val="002060"/>
                </a:solidFill>
              </a:rPr>
              <a:t>ви</a:t>
            </a:r>
            <a:r>
              <a:rPr lang="ru-RU" sz="2800" b="1" dirty="0" smtClean="0">
                <a:solidFill>
                  <a:srgbClr val="002060"/>
                </a:solidFill>
              </a:rPr>
              <a:t> можете </a:t>
            </a:r>
            <a:r>
              <a:rPr lang="ru-RU" sz="2800" b="1" dirty="0" err="1" smtClean="0">
                <a:solidFill>
                  <a:srgbClr val="002060"/>
                </a:solidFill>
              </a:rPr>
              <a:t>запропонувати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їх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дітям</a:t>
            </a:r>
            <a:r>
              <a:rPr lang="ru-RU" sz="2800" b="1" dirty="0" smtClean="0">
                <a:solidFill>
                  <a:srgbClr val="002060"/>
                </a:solidFill>
              </a:rPr>
              <a:t> на </a:t>
            </a:r>
            <a:r>
              <a:rPr lang="ru-RU" sz="2800" b="1" dirty="0" err="1" smtClean="0">
                <a:solidFill>
                  <a:srgbClr val="002060"/>
                </a:solidFill>
              </a:rPr>
              <a:t>заняттях</a:t>
            </a:r>
            <a:r>
              <a:rPr lang="ru-RU" sz="2800" b="1" dirty="0" smtClean="0">
                <a:solidFill>
                  <a:srgbClr val="002060"/>
                </a:solidFill>
              </a:rPr>
              <a:t> у </a:t>
            </a:r>
            <a:r>
              <a:rPr lang="ru-RU" sz="2800" b="1" dirty="0" err="1" smtClean="0">
                <a:solidFill>
                  <a:srgbClr val="002060"/>
                </a:solidFill>
              </a:rPr>
              <a:t>вільні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години</a:t>
            </a:r>
            <a:r>
              <a:rPr lang="ru-RU" sz="2800" b="1" dirty="0" smtClean="0">
                <a:solidFill>
                  <a:srgbClr val="002060"/>
                </a:solidFill>
              </a:rPr>
              <a:t>, в </a:t>
            </a:r>
            <a:r>
              <a:rPr lang="ru-RU" sz="2800" b="1" dirty="0" err="1" smtClean="0">
                <a:solidFill>
                  <a:srgbClr val="002060"/>
                </a:solidFill>
              </a:rPr>
              <a:t>дитячому</a:t>
            </a:r>
            <a:r>
              <a:rPr lang="ru-RU" sz="2800" b="1" dirty="0" smtClean="0">
                <a:solidFill>
                  <a:srgbClr val="002060"/>
                </a:solidFill>
              </a:rPr>
              <a:t> садку </a:t>
            </a:r>
            <a:r>
              <a:rPr lang="ru-RU" sz="2800" b="1" dirty="0" err="1" smtClean="0">
                <a:solidFill>
                  <a:srgbClr val="002060"/>
                </a:solidFill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вдома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-15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500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IMG_20201028_131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IMG_20201110_13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5357850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Блоки Дьєнеша\IMG_20201111_150215.jpg"/>
          <p:cNvPicPr>
            <a:picLocks noChangeAspect="1" noChangeArrowheads="1"/>
          </p:cNvPicPr>
          <p:nvPr/>
        </p:nvPicPr>
        <p:blipFill>
          <a:blip r:embed="rId2" cstate="print"/>
          <a:srcRect t="2083" b="520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ogori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2500330" cy="29000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86116" y="142852"/>
            <a:ext cx="4929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Погоріла    Олена     Борисівна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Посада:</a:t>
            </a:r>
            <a:r>
              <a:rPr lang="uk-UA" sz="2400" dirty="0" smtClean="0">
                <a:solidFill>
                  <a:srgbClr val="002060"/>
                </a:solidFill>
              </a:rPr>
              <a:t> вихователь-методист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ЗДО </a:t>
            </a:r>
            <a:r>
              <a:rPr lang="uk-UA" sz="2400" dirty="0" err="1" smtClean="0">
                <a:solidFill>
                  <a:srgbClr val="002060"/>
                </a:solidFill>
              </a:rPr>
              <a:t>“Веснянка”</a:t>
            </a:r>
            <a:endParaRPr lang="uk-UA" sz="2400" dirty="0" smtClean="0">
              <a:solidFill>
                <a:srgbClr val="00206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Освіта:</a:t>
            </a:r>
            <a:r>
              <a:rPr lang="uk-UA" sz="2400" dirty="0" smtClean="0">
                <a:solidFill>
                  <a:srgbClr val="002060"/>
                </a:solidFill>
              </a:rPr>
              <a:t>повна вища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Сумський  державний педагогічний університет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Стаж на посаді: </a:t>
            </a:r>
            <a:r>
              <a:rPr lang="uk-UA" sz="2400" dirty="0" smtClean="0">
                <a:solidFill>
                  <a:srgbClr val="002060"/>
                </a:solidFill>
              </a:rPr>
              <a:t>5 років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Загальний педагогічний стаж:</a:t>
            </a:r>
            <a:r>
              <a:rPr lang="uk-UA" sz="2400" dirty="0" smtClean="0">
                <a:solidFill>
                  <a:srgbClr val="002060"/>
                </a:solidFill>
              </a:rPr>
              <a:t> 12 років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3500438"/>
            <a:ext cx="6858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rgbClr val="002060"/>
                </a:solidFill>
              </a:rPr>
              <a:t>Дорогу я обрала у житті таку, яку сама </a:t>
            </a:r>
            <a:r>
              <a:rPr lang="uk-UA" sz="2200" b="1" dirty="0" err="1" smtClean="0">
                <a:solidFill>
                  <a:srgbClr val="002060"/>
                </a:solidFill>
              </a:rPr>
              <a:t>обрать</a:t>
            </a:r>
            <a:r>
              <a:rPr lang="uk-UA" sz="2200" b="1" dirty="0" smtClean="0">
                <a:solidFill>
                  <a:srgbClr val="002060"/>
                </a:solidFill>
              </a:rPr>
              <a:t> хотіла</a:t>
            </a:r>
          </a:p>
          <a:p>
            <a:r>
              <a:rPr lang="uk-UA" sz="2200" b="1" dirty="0" smtClean="0">
                <a:solidFill>
                  <a:srgbClr val="002060"/>
                </a:solidFill>
              </a:rPr>
              <a:t>І скільки я по цій дорозі йду, ніколи про свій вибір не жаліла.</a:t>
            </a:r>
          </a:p>
          <a:p>
            <a:r>
              <a:rPr lang="uk-UA" sz="2200" b="1" dirty="0" smtClean="0">
                <a:solidFill>
                  <a:srgbClr val="002060"/>
                </a:solidFill>
              </a:rPr>
              <a:t>І завжди я гордитись буду тим,що доля саме так у мене склалась.</a:t>
            </a:r>
          </a:p>
          <a:p>
            <a:r>
              <a:rPr lang="uk-UA" sz="2200" b="1" dirty="0" smtClean="0">
                <a:solidFill>
                  <a:srgbClr val="002060"/>
                </a:solidFill>
              </a:rPr>
              <a:t>Якби ще раз прийшлося </a:t>
            </a:r>
            <a:r>
              <a:rPr lang="uk-UA" sz="2200" b="1" dirty="0" err="1" smtClean="0">
                <a:solidFill>
                  <a:srgbClr val="002060"/>
                </a:solidFill>
              </a:rPr>
              <a:t>обирать</a:t>
            </a:r>
            <a:r>
              <a:rPr lang="uk-UA" sz="2200" b="1" dirty="0" smtClean="0">
                <a:solidFill>
                  <a:srgbClr val="002060"/>
                </a:solidFill>
              </a:rPr>
              <a:t>, я б ні хвилини не вагалась. 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Блоки Дьєнеша\IMG_20201111_150227.jpg"/>
          <p:cNvPicPr>
            <a:picLocks noChangeAspect="1" noChangeArrowheads="1"/>
          </p:cNvPicPr>
          <p:nvPr/>
        </p:nvPicPr>
        <p:blipFill>
          <a:blip r:embed="rId2" cstate="print"/>
          <a:srcRect b="6521"/>
          <a:stretch>
            <a:fillRect/>
          </a:stretch>
        </p:blipFill>
        <p:spPr bwMode="auto">
          <a:xfrm>
            <a:off x="-1" y="142852"/>
            <a:ext cx="8966821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фото для\IMG_20201215_123101.jpg"/>
          <p:cNvPicPr>
            <a:picLocks noChangeAspect="1" noChangeArrowheads="1"/>
          </p:cNvPicPr>
          <p:nvPr/>
        </p:nvPicPr>
        <p:blipFill>
          <a:blip r:embed="rId2" cstate="print"/>
          <a:srcRect t="1926"/>
          <a:stretch>
            <a:fillRect/>
          </a:stretch>
        </p:blipFill>
        <p:spPr bwMode="auto">
          <a:xfrm>
            <a:off x="0" y="142852"/>
            <a:ext cx="9886947" cy="7272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фото для\IMG_20201215_123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фото для\IMG_20201215_123132.jpg"/>
          <p:cNvPicPr>
            <a:picLocks noChangeAspect="1" noChangeArrowheads="1"/>
          </p:cNvPicPr>
          <p:nvPr/>
        </p:nvPicPr>
        <p:blipFill>
          <a:blip r:embed="rId2" cstate="print"/>
          <a:srcRect t="7261"/>
          <a:stretch>
            <a:fillRect/>
          </a:stretch>
        </p:blipFill>
        <p:spPr bwMode="auto">
          <a:xfrm>
            <a:off x="-715902" y="0"/>
            <a:ext cx="98599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фото для\IMG_20201215_123142.jpg"/>
          <p:cNvPicPr>
            <a:picLocks noChangeAspect="1" noChangeArrowheads="1"/>
          </p:cNvPicPr>
          <p:nvPr/>
        </p:nvPicPr>
        <p:blipFill>
          <a:blip r:embed="rId2" cstate="print"/>
          <a:srcRect t="4503"/>
          <a:stretch>
            <a:fillRect/>
          </a:stretch>
        </p:blipFill>
        <p:spPr bwMode="auto">
          <a:xfrm>
            <a:off x="-431206" y="1"/>
            <a:ext cx="9575206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фото для\IMG_20201215_123222.jpg"/>
          <p:cNvPicPr>
            <a:picLocks noChangeAspect="1" noChangeArrowheads="1"/>
          </p:cNvPicPr>
          <p:nvPr/>
        </p:nvPicPr>
        <p:blipFill>
          <a:blip r:embed="rId2" cstate="print"/>
          <a:srcRect t="5882" r="2091" b="7261"/>
          <a:stretch>
            <a:fillRect/>
          </a:stretch>
        </p:blipFill>
        <p:spPr bwMode="auto">
          <a:xfrm>
            <a:off x="-214377" y="0"/>
            <a:ext cx="93583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фото для\IMG_20201215_123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фото для\IMG_20201215_123447.jpg"/>
          <p:cNvPicPr>
            <a:picLocks noChangeAspect="1" noChangeArrowheads="1"/>
          </p:cNvPicPr>
          <p:nvPr/>
        </p:nvPicPr>
        <p:blipFill>
          <a:blip r:embed="rId2" cstate="print"/>
          <a:srcRect t="4503" r="2435" b="5882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фото для\IMG_20201215_123456.jpg"/>
          <p:cNvPicPr>
            <a:picLocks noChangeAspect="1" noChangeArrowheads="1"/>
          </p:cNvPicPr>
          <p:nvPr/>
        </p:nvPicPr>
        <p:blipFill>
          <a:blip r:embed="rId2" cstate="print"/>
          <a:srcRect t="3125" b="7261"/>
          <a:stretch>
            <a:fillRect/>
          </a:stretch>
        </p:blipFill>
        <p:spPr bwMode="auto">
          <a:xfrm>
            <a:off x="0" y="34645"/>
            <a:ext cx="9143999" cy="6823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p\Desktop\фото для\IMG_20201215_123646.jpg"/>
          <p:cNvPicPr>
            <a:picLocks noChangeAspect="1" noChangeArrowheads="1"/>
          </p:cNvPicPr>
          <p:nvPr/>
        </p:nvPicPr>
        <p:blipFill>
          <a:blip r:embed="rId2" cstate="print"/>
          <a:srcRect l="6916" r="12775"/>
          <a:stretch>
            <a:fillRect/>
          </a:stretch>
        </p:blipFill>
        <p:spPr bwMode="auto">
          <a:xfrm>
            <a:off x="0" y="0"/>
            <a:ext cx="9144000" cy="7343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7" y="1000108"/>
            <a:ext cx="8215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МОЄ       ПЕДАГОГІЧНЕ   КРЕДО:</a:t>
            </a:r>
          </a:p>
          <a:p>
            <a:r>
              <a:rPr lang="uk-UA" sz="2400" dirty="0" err="1" smtClean="0">
                <a:solidFill>
                  <a:srgbClr val="002060"/>
                </a:solidFill>
              </a:rPr>
              <a:t>“Вихователь</a:t>
            </a:r>
            <a:r>
              <a:rPr lang="uk-UA" sz="2400" dirty="0" smtClean="0">
                <a:solidFill>
                  <a:srgbClr val="002060"/>
                </a:solidFill>
              </a:rPr>
              <a:t>, будь сонцем, що випромінює людське тепло 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і будь благодатним </a:t>
            </a:r>
            <a:r>
              <a:rPr lang="uk-UA" sz="2400" dirty="0" err="1" smtClean="0">
                <a:solidFill>
                  <a:srgbClr val="002060"/>
                </a:solidFill>
              </a:rPr>
              <a:t>грунтом</a:t>
            </a:r>
            <a:r>
              <a:rPr lang="uk-UA" sz="2400" dirty="0" smtClean="0">
                <a:solidFill>
                  <a:srgbClr val="002060"/>
                </a:solidFill>
              </a:rPr>
              <a:t> для розвитку людських почуттів,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сій знання не лише в </a:t>
            </a:r>
            <a:r>
              <a:rPr lang="uk-UA" sz="2400" dirty="0" err="1" smtClean="0">
                <a:solidFill>
                  <a:srgbClr val="002060"/>
                </a:solidFill>
              </a:rPr>
              <a:t>пам</a:t>
            </a:r>
            <a:r>
              <a:rPr lang="uk-UA" sz="2400" dirty="0" smtClean="0">
                <a:solidFill>
                  <a:srgbClr val="002060"/>
                </a:solidFill>
              </a:rPr>
              <a:t>*</a:t>
            </a:r>
            <a:r>
              <a:rPr lang="uk-UA" sz="2400" dirty="0" err="1" smtClean="0">
                <a:solidFill>
                  <a:srgbClr val="002060"/>
                </a:solidFill>
              </a:rPr>
              <a:t>ятті</a:t>
            </a:r>
            <a:r>
              <a:rPr lang="uk-UA" sz="2400" dirty="0" smtClean="0">
                <a:solidFill>
                  <a:srgbClr val="002060"/>
                </a:solidFill>
              </a:rPr>
              <a:t> і свідомості дітей, 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а й </a:t>
            </a:r>
            <a:r>
              <a:rPr lang="uk-UA" sz="2400" smtClean="0">
                <a:solidFill>
                  <a:srgbClr val="002060"/>
                </a:solidFill>
              </a:rPr>
              <a:t>передусім    </a:t>
            </a:r>
            <a:r>
              <a:rPr lang="uk-UA" sz="2400" smtClean="0">
                <a:solidFill>
                  <a:srgbClr val="002060"/>
                </a:solidFill>
              </a:rPr>
              <a:t>у  </a:t>
            </a:r>
            <a:r>
              <a:rPr lang="uk-UA" sz="2400" dirty="0" smtClean="0">
                <a:solidFill>
                  <a:srgbClr val="002060"/>
                </a:solidFill>
              </a:rPr>
              <a:t>їхніх думках, </a:t>
            </a:r>
            <a:r>
              <a:rPr lang="uk-UA" sz="2400" dirty="0" err="1" smtClean="0">
                <a:solidFill>
                  <a:srgbClr val="002060"/>
                </a:solidFill>
              </a:rPr>
              <a:t>серцях.”</a:t>
            </a:r>
            <a:endParaRPr lang="uk-UA" sz="2400" dirty="0" smtClean="0">
              <a:solidFill>
                <a:srgbClr val="002060"/>
              </a:solidFill>
            </a:endParaRPr>
          </a:p>
          <a:p>
            <a:endParaRPr lang="uk-UA" sz="2400" dirty="0" smtClean="0">
              <a:solidFill>
                <a:srgbClr val="002060"/>
              </a:solidFill>
            </a:endParaRPr>
          </a:p>
          <a:p>
            <a:endParaRPr lang="uk-UA" sz="2400" dirty="0" smtClean="0">
              <a:solidFill>
                <a:srgbClr val="002060"/>
              </a:solidFill>
            </a:endParaRPr>
          </a:p>
          <a:p>
            <a:endParaRPr lang="uk-UA" sz="2400" dirty="0" smtClean="0">
              <a:solidFill>
                <a:srgbClr val="00206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МОЄ ЖИТТЄВЕ КРЕДО:</a:t>
            </a:r>
          </a:p>
          <a:p>
            <a:r>
              <a:rPr lang="uk-UA" sz="2400" dirty="0" err="1" smtClean="0">
                <a:solidFill>
                  <a:srgbClr val="002060"/>
                </a:solidFill>
              </a:rPr>
              <a:t>“Всі</a:t>
            </a:r>
            <a:r>
              <a:rPr lang="uk-UA" sz="2400" dirty="0" smtClean="0">
                <a:solidFill>
                  <a:srgbClr val="002060"/>
                </a:solidFill>
              </a:rPr>
              <a:t> перемоги починаються з перемоги над </a:t>
            </a:r>
            <a:r>
              <a:rPr lang="uk-UA" sz="2400" dirty="0" err="1" smtClean="0">
                <a:solidFill>
                  <a:srgbClr val="002060"/>
                </a:solidFill>
              </a:rPr>
              <a:t>собою”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фото для\IMG_20201215_123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17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фото для\IMG_20201215_123724.jpg"/>
          <p:cNvPicPr>
            <a:picLocks noChangeAspect="1" noChangeArrowheads="1"/>
          </p:cNvPicPr>
          <p:nvPr/>
        </p:nvPicPr>
        <p:blipFill>
          <a:blip r:embed="rId2" cstate="print"/>
          <a:srcRect t="13809" b="45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фото для\IMG_20201215_123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59650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фото для\IMG_20201215_123942.jpg"/>
          <p:cNvPicPr>
            <a:picLocks noChangeAspect="1" noChangeArrowheads="1"/>
          </p:cNvPicPr>
          <p:nvPr/>
        </p:nvPicPr>
        <p:blipFill>
          <a:blip r:embed="rId2" cstate="print"/>
          <a:srcRect t="217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фото для\IMG_20201215_123949.jpg"/>
          <p:cNvPicPr>
            <a:picLocks noChangeAspect="1" noChangeArrowheads="1"/>
          </p:cNvPicPr>
          <p:nvPr/>
        </p:nvPicPr>
        <p:blipFill>
          <a:blip r:embed="rId2" cstate="print"/>
          <a:srcRect l="4044" t="2091" r="4963"/>
          <a:stretch>
            <a:fillRect/>
          </a:stretch>
        </p:blipFill>
        <p:spPr bwMode="auto">
          <a:xfrm>
            <a:off x="1643042" y="0"/>
            <a:ext cx="55721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922392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Для роботи з дітьми пропоную систему ігрових завдань і вправ створених на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основі   </a:t>
            </a:r>
            <a:r>
              <a:rPr lang="uk-UA" b="1" dirty="0" err="1" smtClean="0">
                <a:solidFill>
                  <a:srgbClr val="002060"/>
                </a:solidFill>
              </a:rPr>
              <a:t>“Кілець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Луллія”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Кола </a:t>
            </a:r>
            <a:r>
              <a:rPr lang="uk-UA" b="1" dirty="0" err="1" smtClean="0">
                <a:solidFill>
                  <a:srgbClr val="002060"/>
                </a:solidFill>
              </a:rPr>
              <a:t>Луллія</a:t>
            </a:r>
            <a:r>
              <a:rPr lang="uk-UA" b="1" dirty="0" smtClean="0">
                <a:solidFill>
                  <a:srgbClr val="002060"/>
                </a:solidFill>
              </a:rPr>
              <a:t> – один із засобів розвитку інтелектуально-творчих здібностей дітей,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розвитку мовлення. Завдання в навчанні ставляться відповідно до змісту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освітньої    діяльності на кожному віковому етапі.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Кола </a:t>
            </a:r>
            <a:r>
              <a:rPr lang="uk-UA" b="1" dirty="0" err="1" smtClean="0">
                <a:solidFill>
                  <a:srgbClr val="002060"/>
                </a:solidFill>
              </a:rPr>
              <a:t>Луллія</a:t>
            </a:r>
            <a:r>
              <a:rPr lang="uk-UA" b="1" dirty="0" smtClean="0">
                <a:solidFill>
                  <a:srgbClr val="002060"/>
                </a:solidFill>
              </a:rPr>
              <a:t> – це засіб багатофункціонального характеру, для виховання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розвитку  дітей по всіх розділах програми. За допомогою цієї гри стало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можливим збагатити умови для зростаючої ролі інтелектуального розвитку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дитини і пізнавальних  інтересів.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Цей метод ефективно використовується в педагогіці для розвитку мовлення  та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інтелектуального-творчих здібностей дітей, тобто віднести до технології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Теорії  Розвитку Винахідницьких  Завдань.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За допомогою Кілець </a:t>
            </a:r>
            <a:r>
              <a:rPr lang="uk-UA" b="1" dirty="0" err="1" smtClean="0">
                <a:solidFill>
                  <a:srgbClr val="002060"/>
                </a:solidFill>
              </a:rPr>
              <a:t>Луллія</a:t>
            </a:r>
            <a:r>
              <a:rPr lang="uk-UA" b="1" dirty="0" smtClean="0">
                <a:solidFill>
                  <a:srgbClr val="002060"/>
                </a:solidFill>
              </a:rPr>
              <a:t> можна вирішувати завдання по формуванню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елементарних математичних уявлень у дошкільників: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- вчити дітей на наочної основі складати і вирішувати прості арифметичні задачі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на додавання і на віднімання;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</a:rPr>
              <a:t>вчити називати подальше і попереднє число до названого або позначеному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цифрою,визначати пропущене число;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</a:rPr>
              <a:t>вчити розпізнавати геометричні фігури незалежно від їх просторового 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</a:rPr>
              <a:t>відношення;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2060"/>
                </a:solidFill>
              </a:rPr>
              <a:t>розвивати  у дітей геометричну пильність:вміння аналізувати і порівнювати предмети за формою, знаходити предмети однакової і різної форми.</a:t>
            </a:r>
          </a:p>
          <a:p>
            <a:pPr>
              <a:buFontTx/>
              <a:buChar char="-"/>
            </a:pPr>
            <a:endParaRPr lang="uk-UA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4993"/>
            <a:ext cx="8858311" cy="6304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428604"/>
            <a:ext cx="381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Попередня атестація була в 2018році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hp\Desktop\IMG_20201125_095529.jpg"/>
          <p:cNvPicPr>
            <a:picLocks noChangeAspect="1" noChangeArrowheads="1"/>
          </p:cNvPicPr>
          <p:nvPr/>
        </p:nvPicPr>
        <p:blipFill>
          <a:blip r:embed="rId2" cstate="print"/>
          <a:srcRect l="6451" r="3226" b="3225"/>
          <a:stretch>
            <a:fillRect/>
          </a:stretch>
        </p:blipFill>
        <p:spPr bwMode="auto">
          <a:xfrm>
            <a:off x="214282" y="857232"/>
            <a:ext cx="4000528" cy="55721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29190" y="857232"/>
            <a:ext cx="3571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Для успішності роботи з дітьми по ознайомленню з рідним </a:t>
            </a:r>
            <a:r>
              <a:rPr lang="uk-UA" b="1" dirty="0" err="1" smtClean="0">
                <a:solidFill>
                  <a:srgbClr val="002060"/>
                </a:solidFill>
              </a:rPr>
              <a:t>містом-</a:t>
            </a:r>
            <a:r>
              <a:rPr lang="uk-UA" b="1" dirty="0" smtClean="0">
                <a:solidFill>
                  <a:srgbClr val="002060"/>
                </a:solidFill>
              </a:rPr>
              <a:t> розробила освітній проект </a:t>
            </a:r>
            <a:r>
              <a:rPr lang="uk-UA" b="1" dirty="0" err="1" smtClean="0">
                <a:solidFill>
                  <a:srgbClr val="002060"/>
                </a:solidFill>
              </a:rPr>
              <a:t>“Знай</a:t>
            </a:r>
            <a:r>
              <a:rPr lang="uk-UA" b="1" dirty="0" smtClean="0">
                <a:solidFill>
                  <a:srgbClr val="002060"/>
                </a:solidFill>
              </a:rPr>
              <a:t> і люби своє рідне </a:t>
            </a:r>
            <a:r>
              <a:rPr lang="uk-UA" b="1" dirty="0" err="1" smtClean="0">
                <a:solidFill>
                  <a:srgbClr val="002060"/>
                </a:solidFill>
              </a:rPr>
              <a:t>місто”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В даному посібнику наведені теоретичні використання проекту з національно-патріотичного виховання в роботі педагогічного колективу – створення  єдиного  освітнього простору і розвитку творчих пізнавальних здібностей дітей, звернута увага на діяльність дітей у проекті, яка забезпечує </a:t>
            </a:r>
            <a:r>
              <a:rPr lang="uk-UA" b="1" dirty="0" err="1" smtClean="0">
                <a:solidFill>
                  <a:srgbClr val="002060"/>
                </a:solidFill>
              </a:rPr>
              <a:t>пріорітет</a:t>
            </a:r>
            <a:r>
              <a:rPr lang="uk-UA" b="1" dirty="0" smtClean="0">
                <a:solidFill>
                  <a:srgbClr val="002060"/>
                </a:solidFill>
              </a:rPr>
              <a:t> соціально-значимих знань і умінь, що </a:t>
            </a:r>
            <a:r>
              <a:rPr lang="uk-UA" b="1" dirty="0" err="1" smtClean="0">
                <a:solidFill>
                  <a:srgbClr val="002060"/>
                </a:solidFill>
              </a:rPr>
              <a:t>найбвльше</a:t>
            </a:r>
            <a:r>
              <a:rPr lang="uk-UA" b="1" dirty="0" smtClean="0">
                <a:solidFill>
                  <a:srgbClr val="002060"/>
                </a:solidFill>
              </a:rPr>
              <a:t> відповідає </a:t>
            </a:r>
            <a:r>
              <a:rPr lang="uk-UA" b="1" dirty="0" err="1" smtClean="0">
                <a:solidFill>
                  <a:srgbClr val="002060"/>
                </a:solidFill>
              </a:rPr>
              <a:t>особистістно-орієнтованій</a:t>
            </a:r>
            <a:r>
              <a:rPr lang="uk-UA" b="1" dirty="0" smtClean="0">
                <a:solidFill>
                  <a:srgbClr val="002060"/>
                </a:solidFill>
              </a:rPr>
              <a:t> освіті.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43998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7256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286808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detsad-90819-14880187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60" cy="3750495"/>
          </a:xfrm>
          <a:prstGeom prst="rect">
            <a:avLst/>
          </a:prstGeom>
          <a:noFill/>
        </p:spPr>
      </p:pic>
      <p:pic>
        <p:nvPicPr>
          <p:cNvPr id="1028" name="Picture 4" descr="C:\Users\hp\Desktop\detsad-90819-1488019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876"/>
            <a:ext cx="4643438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p\Desktop\фото для\IMG_20201214_152142.jpg"/>
          <p:cNvPicPr>
            <a:picLocks noChangeAspect="1" noChangeArrowheads="1"/>
          </p:cNvPicPr>
          <p:nvPr/>
        </p:nvPicPr>
        <p:blipFill>
          <a:blip r:embed="rId2" cstate="print"/>
          <a:srcRect l="5882" b="4159"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3" name="Picture 2" descr="C:\Users\hp\Desktop\фото для\IMG_20201214_152158.jpg"/>
          <p:cNvPicPr>
            <a:picLocks noChangeAspect="1" noChangeArrowheads="1"/>
          </p:cNvPicPr>
          <p:nvPr/>
        </p:nvPicPr>
        <p:blipFill>
          <a:blip r:embed="rId3" cstate="print"/>
          <a:srcRect l="6342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57" y="1357298"/>
            <a:ext cx="87730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</a:rPr>
              <a:t>Рекомендую зареєструватися на платформі </a:t>
            </a:r>
            <a:r>
              <a:rPr lang="en-US" sz="2800" b="1" u="sng" dirty="0" smtClean="0">
                <a:solidFill>
                  <a:srgbClr val="FF0000"/>
                </a:solidFill>
              </a:rPr>
              <a:t>learningapps.org</a:t>
            </a:r>
            <a:r>
              <a:rPr lang="en-US" sz="2800" b="1" u="sng" dirty="0" smtClean="0">
                <a:solidFill>
                  <a:srgbClr val="002060"/>
                </a:solidFill>
              </a:rPr>
              <a:t> </a:t>
            </a:r>
            <a:r>
              <a:rPr lang="uk-UA" sz="2800" b="1" u="sng" dirty="0" smtClean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</a:rPr>
              <a:t> та познайомитися   з  цікавими розвивальними  іграми </a:t>
            </a:r>
            <a:r>
              <a:rPr lang="ru-RU" sz="2800" b="1" u="sng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</a:rPr>
              <a:t>для розвитку 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логічного мислення дітей,  й дозволити створити невимушену і захоплюючу атмосферу процесу навчання, зробити заняття з розвитку мовлення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 чи логіко-математичного розвитку – 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захоплюючим і ефективним.</a:t>
            </a:r>
          </a:p>
          <a:p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Бажаю Вам творчих успіхів в роботі!</a:t>
            </a:r>
          </a:p>
          <a:p>
            <a:pPr algn="ctr"/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14290"/>
            <a:ext cx="71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solidFill>
                  <a:schemeClr val="accent4">
                    <a:lumMod val="50000"/>
                  </a:schemeClr>
                </a:solidFill>
              </a:rPr>
              <a:t>learningapps.org</a:t>
            </a:r>
            <a:endParaRPr lang="ru-RU" sz="6000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679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1125_095553.jpg"/>
          <p:cNvPicPr>
            <a:picLocks noChangeAspect="1"/>
          </p:cNvPicPr>
          <p:nvPr/>
        </p:nvPicPr>
        <p:blipFill>
          <a:blip r:embed="rId2" cstate="print"/>
          <a:srcRect l="5555" r="5555" b="10416"/>
          <a:stretch>
            <a:fillRect/>
          </a:stretch>
        </p:blipFill>
        <p:spPr>
          <a:xfrm>
            <a:off x="3929058" y="714356"/>
            <a:ext cx="4357687" cy="557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500042"/>
            <a:ext cx="27146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Даний посібник створений з метою урізноманітнення </a:t>
            </a:r>
            <a:r>
              <a:rPr lang="uk-UA" b="1" dirty="0" err="1" smtClean="0">
                <a:solidFill>
                  <a:srgbClr val="002060"/>
                </a:solidFill>
              </a:rPr>
              <a:t>світоприйняття</a:t>
            </a:r>
            <a:r>
              <a:rPr lang="uk-UA" b="1" dirty="0" smtClean="0">
                <a:solidFill>
                  <a:srgbClr val="002060"/>
                </a:solidFill>
              </a:rPr>
              <a:t> дошкільників за допомогою екологічного проекту в ЗДО.</a:t>
            </a:r>
          </a:p>
          <a:p>
            <a:r>
              <a:rPr lang="uk-UA" b="1" dirty="0" err="1" smtClean="0">
                <a:solidFill>
                  <a:srgbClr val="002060"/>
                </a:solidFill>
              </a:rPr>
              <a:t>Запрпоновано</a:t>
            </a:r>
            <a:r>
              <a:rPr lang="uk-UA" b="1" dirty="0" smtClean="0">
                <a:solidFill>
                  <a:srgbClr val="002060"/>
                </a:solidFill>
              </a:rPr>
              <a:t> розробка екологічних проектів для дітей раннього та старшого дошкільного віку. До уваги вихователів пропонується перспективне планування по екологічному вихованню, в якому можна зайти цікаві ідеї щодо проведення занять з природою.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4296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Проблема </a:t>
            </a:r>
            <a:r>
              <a:rPr lang="ru-RU" sz="2400" b="1" dirty="0" err="1" smtClean="0">
                <a:solidFill>
                  <a:srgbClr val="002060"/>
                </a:solidFill>
              </a:rPr>
              <a:t>інтелектуального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дітей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дошкільного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віку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усі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часи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була</a:t>
            </a:r>
            <a:r>
              <a:rPr lang="ru-RU" sz="2400" b="1" dirty="0" smtClean="0">
                <a:solidFill>
                  <a:srgbClr val="002060"/>
                </a:solidFill>
              </a:rPr>
              <a:t> актуальною.  </a:t>
            </a:r>
            <a:r>
              <a:rPr lang="ru-RU" sz="2400" b="1" dirty="0" err="1" smtClean="0">
                <a:solidFill>
                  <a:srgbClr val="002060"/>
                </a:solidFill>
              </a:rPr>
              <a:t>Найбільш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сприятливий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період</a:t>
            </a:r>
            <a:r>
              <a:rPr lang="ru-RU" sz="2400" b="1" dirty="0" smtClean="0">
                <a:solidFill>
                  <a:srgbClr val="002060"/>
                </a:solidFill>
              </a:rPr>
              <a:t> для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інтелекту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2400" b="1" dirty="0" smtClean="0">
                <a:solidFill>
                  <a:srgbClr val="002060"/>
                </a:solidFill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</a:rPr>
              <a:t>це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вік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народження</a:t>
            </a:r>
            <a:r>
              <a:rPr lang="ru-RU" sz="2400" b="1" dirty="0" smtClean="0">
                <a:solidFill>
                  <a:srgbClr val="002060"/>
                </a:solidFill>
              </a:rPr>
              <a:t> до шести-семи </a:t>
            </a:r>
            <a:r>
              <a:rPr lang="ru-RU" sz="2400" b="1" dirty="0" err="1" smtClean="0">
                <a:solidFill>
                  <a:srgbClr val="002060"/>
                </a:solidFill>
              </a:rPr>
              <a:t>років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</a:rPr>
              <a:t>Одне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найважливіших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завдань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сучасного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виховання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дошкільного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віку</a:t>
            </a:r>
            <a:r>
              <a:rPr lang="ru-RU" sz="2400" b="1" dirty="0" smtClean="0">
                <a:solidFill>
                  <a:srgbClr val="002060"/>
                </a:solidFill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розвиток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</a:rPr>
              <a:t>її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розуму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формування</a:t>
            </a:r>
            <a:r>
              <a:rPr lang="ru-RU" sz="2400" b="1" dirty="0" smtClean="0">
                <a:solidFill>
                  <a:srgbClr val="002060"/>
                </a:solidFill>
              </a:rPr>
              <a:t> таких </a:t>
            </a:r>
            <a:r>
              <a:rPr lang="ru-RU" sz="2400" b="1" dirty="0" err="1" smtClean="0">
                <a:solidFill>
                  <a:srgbClr val="002060"/>
                </a:solidFill>
              </a:rPr>
              <a:t>умінь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навичок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дозволяють</a:t>
            </a:r>
            <a:r>
              <a:rPr lang="ru-RU" sz="2400" b="1" dirty="0" smtClean="0">
                <a:solidFill>
                  <a:srgbClr val="002060"/>
                </a:solidFill>
              </a:rPr>
              <a:t> легко </a:t>
            </a:r>
            <a:r>
              <a:rPr lang="ru-RU" sz="2400" b="1" dirty="0" err="1" smtClean="0">
                <a:solidFill>
                  <a:srgbClr val="002060"/>
                </a:solidFill>
              </a:rPr>
              <a:t>засвоювати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нове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Дитина за своєю природою – дослідник, експериментатор. Вона намагається пізнати світ у всьому його розмаїтті. Щоб задовольнити природну потребу малюка в пізнанні сучасного світу, для творчих і креативних </a:t>
            </a:r>
            <a:r>
              <a:rPr lang="uk-UA" sz="2400" b="1" dirty="0" err="1" smtClean="0">
                <a:solidFill>
                  <a:srgbClr val="002060"/>
                </a:solidFill>
              </a:rPr>
              <a:t>педагогві</a:t>
            </a:r>
            <a:r>
              <a:rPr lang="uk-UA" sz="2400" b="1" dirty="0" smtClean="0">
                <a:solidFill>
                  <a:srgbClr val="002060"/>
                </a:solidFill>
              </a:rPr>
              <a:t> я пропоную використовувати  інноваційні та розвивальні освітні </a:t>
            </a:r>
            <a:r>
              <a:rPr lang="uk-UA" sz="2400" b="1" dirty="0" err="1" smtClean="0">
                <a:solidFill>
                  <a:srgbClr val="002060"/>
                </a:solidFill>
              </a:rPr>
              <a:t>технології-</a:t>
            </a:r>
            <a:r>
              <a:rPr lang="uk-UA" sz="2400" b="1" dirty="0" smtClean="0">
                <a:solidFill>
                  <a:srgbClr val="002060"/>
                </a:solidFill>
              </a:rPr>
              <a:t> до яких можна віднести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«Методика </a:t>
            </a:r>
            <a:r>
              <a:rPr lang="ru-RU" sz="2400" b="1" dirty="0" err="1" smtClean="0">
                <a:solidFill>
                  <a:srgbClr val="002060"/>
                </a:solidFill>
              </a:rPr>
              <a:t>інтелектуального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дошкільника</a:t>
            </a:r>
            <a:r>
              <a:rPr lang="ru-RU" sz="2400" b="1" dirty="0" smtClean="0">
                <a:solidFill>
                  <a:srgbClr val="002060"/>
                </a:solidFill>
              </a:rPr>
              <a:t> через блоки </a:t>
            </a:r>
            <a:r>
              <a:rPr lang="ru-RU" sz="2400" b="1" dirty="0" err="1" smtClean="0">
                <a:solidFill>
                  <a:srgbClr val="002060"/>
                </a:solidFill>
              </a:rPr>
              <a:t>Дьєнеша</a:t>
            </a:r>
            <a:r>
              <a:rPr lang="ru-RU" sz="2400" b="1" dirty="0" smtClean="0">
                <a:solidFill>
                  <a:srgbClr val="002060"/>
                </a:solidFill>
              </a:rPr>
              <a:t>, кола </a:t>
            </a:r>
            <a:r>
              <a:rPr lang="ru-RU" sz="2400" b="1" dirty="0" err="1" smtClean="0">
                <a:solidFill>
                  <a:srgbClr val="002060"/>
                </a:solidFill>
              </a:rPr>
              <a:t>Ейлера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кола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Луллія</a:t>
            </a:r>
            <a:r>
              <a:rPr lang="ru-RU" sz="2400" b="1" dirty="0" smtClean="0">
                <a:solidFill>
                  <a:srgbClr val="002060"/>
                </a:solidFill>
              </a:rPr>
              <a:t>».</a:t>
            </a:r>
          </a:p>
          <a:p>
            <a:endParaRPr lang="uk-UA" sz="2800" b="1" dirty="0" smtClean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643314"/>
            <a:ext cx="8043890" cy="1928826"/>
          </a:xfrm>
        </p:spPr>
        <p:txBody>
          <a:bodyPr>
            <a:noAutofit/>
          </a:bodyPr>
          <a:lstStyle/>
          <a:p>
            <a:pPr algn="l"/>
            <a: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Кола </a:t>
            </a:r>
            <a:r>
              <a:rPr lang="uk-UA" sz="240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Єйлера</a:t>
            </a:r>
            <a: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- це фігури на площині, які ілюструють перетин і об*єднання множин.</a:t>
            </a:r>
            <a:b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своїй практичній діяльності з дошкільниками можна використовувати  і це одночасно розвиває увагу, логічне мислення, інтелект, уяву, фантазію.</a:t>
            </a:r>
            <a:b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img0.jpg"/>
          <p:cNvPicPr>
            <a:picLocks noChangeAspect="1" noChangeArrowheads="1"/>
          </p:cNvPicPr>
          <p:nvPr/>
        </p:nvPicPr>
        <p:blipFill>
          <a:blip r:embed="rId2"/>
          <a:srcRect t="25428"/>
          <a:stretch>
            <a:fillRect/>
          </a:stretch>
        </p:blipFill>
        <p:spPr bwMode="auto">
          <a:xfrm>
            <a:off x="571472" y="1000108"/>
            <a:ext cx="3822000" cy="2500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hp\Desktop\Эйлер сай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76216"/>
            <a:ext cx="2500330" cy="2500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42860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Кола  Ейлера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429000"/>
            <a:ext cx="8183880" cy="300039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Круги (кола)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Ейлера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заняттях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математики,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заняттях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Так як ми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працюємо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тематичним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плануванням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підібрати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тижня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вихователів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пропоную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використаннямкругів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Ейлера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1.В одному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розмістити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осінні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іншому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жовті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(Тема –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2.В одному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розмістити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іграшки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так,щоб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опинилися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іграшки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граються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дівчатка,а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іншому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граються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хлопчики. (Тема –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Іграшки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Слайд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000528" cy="3286148"/>
          </a:xfrm>
          <a:prstGeom prst="rect">
            <a:avLst/>
          </a:prstGeom>
          <a:noFill/>
        </p:spPr>
      </p:pic>
      <p:pic>
        <p:nvPicPr>
          <p:cNvPr id="1027" name="Picture 3" descr="C:\Users\hp\Desktop\Слайд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52"/>
            <a:ext cx="392909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hp\Desktop\Слайд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048000" cy="2428892"/>
          </a:xfrm>
          <a:prstGeom prst="rect">
            <a:avLst/>
          </a:prstGeom>
          <a:noFill/>
        </p:spPr>
      </p:pic>
      <p:pic>
        <p:nvPicPr>
          <p:cNvPr id="2051" name="Picture 3" descr="C:\Users\hp\Desktop\Слайд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3357586" cy="2428892"/>
          </a:xfrm>
          <a:prstGeom prst="rect">
            <a:avLst/>
          </a:prstGeom>
          <a:noFill/>
        </p:spPr>
      </p:pic>
      <p:pic>
        <p:nvPicPr>
          <p:cNvPr id="2052" name="Picture 4" descr="C:\Users\hp\Desktop\Слайд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3143272" cy="2428876"/>
          </a:xfrm>
          <a:prstGeom prst="rect">
            <a:avLst/>
          </a:prstGeom>
          <a:noFill/>
        </p:spPr>
      </p:pic>
      <p:pic>
        <p:nvPicPr>
          <p:cNvPr id="2053" name="Picture 5" descr="C:\Users\hp\Desktop\Слайд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714752"/>
            <a:ext cx="3143272" cy="24288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2500307"/>
            <a:ext cx="8081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В одне коло розміщуємо різнокольорові іграшки, а в інше коло квадратні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 іграшки   (Тема: Іграшки)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Розмістити фрукти і овочі так,щоб в одному колі були тільки жовті овочі і фрукти, а в іншому колі тільки фрукти (Тема:овочі і фрукти)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6072207"/>
            <a:ext cx="909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Казка </a:t>
            </a:r>
            <a:r>
              <a:rPr lang="uk-UA" b="1" dirty="0" err="1" smtClean="0">
                <a:solidFill>
                  <a:srgbClr val="002060"/>
                </a:solidFill>
              </a:rPr>
              <a:t>“Колобок”</a:t>
            </a:r>
            <a:r>
              <a:rPr lang="uk-UA" b="1" dirty="0" smtClean="0">
                <a:solidFill>
                  <a:srgbClr val="002060"/>
                </a:solidFill>
              </a:rPr>
              <a:t> і </a:t>
            </a:r>
            <a:r>
              <a:rPr lang="uk-UA" b="1" dirty="0" err="1" smtClean="0">
                <a:solidFill>
                  <a:srgbClr val="002060"/>
                </a:solidFill>
              </a:rPr>
              <a:t>“Рукавичка”.Розмістити</a:t>
            </a:r>
            <a:r>
              <a:rPr lang="uk-UA" b="1" dirty="0" smtClean="0">
                <a:solidFill>
                  <a:srgbClr val="002060"/>
                </a:solidFill>
              </a:rPr>
              <a:t> героїв так, щоб в одному колі були герої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казки </a:t>
            </a:r>
            <a:r>
              <a:rPr lang="uk-UA" b="1" dirty="0" err="1" smtClean="0">
                <a:solidFill>
                  <a:srgbClr val="002060"/>
                </a:solidFill>
              </a:rPr>
              <a:t>“Колобок”</a:t>
            </a:r>
            <a:r>
              <a:rPr lang="uk-UA" b="1" dirty="0" smtClean="0">
                <a:solidFill>
                  <a:srgbClr val="002060"/>
                </a:solidFill>
              </a:rPr>
              <a:t>, а в іншому герої казки </a:t>
            </a:r>
            <a:r>
              <a:rPr lang="uk-UA" b="1" dirty="0" err="1" smtClean="0">
                <a:solidFill>
                  <a:srgbClr val="002060"/>
                </a:solidFill>
              </a:rPr>
              <a:t>“Рукавичка”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778</TotalTime>
  <Words>870</Words>
  <PresentationFormat>Экран (4:3)</PresentationFormat>
  <Paragraphs>68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Апекс</vt:lpstr>
      <vt:lpstr>Впровадження в освітній процес ЗДО   круги Єйлера, блоки Д*єнеша, кола Луллія для інтелектуального розвитку дошкільників.                                           Підготувала:                          вихователь-методист                                       Погоріла О.Б.</vt:lpstr>
      <vt:lpstr>Слайд 2</vt:lpstr>
      <vt:lpstr>Слайд 3</vt:lpstr>
      <vt:lpstr>Слайд 4</vt:lpstr>
      <vt:lpstr>Слайд 5</vt:lpstr>
      <vt:lpstr>Слайд 6</vt:lpstr>
      <vt:lpstr>    Кола Єйлера - це фігури на площині, які ілюструють перетин і об*єднання множин. В своїй практичній діяльності з дошкільниками можна використовувати  і це одночасно розвиває увагу, логічне мислення, інтелект, уяву, фантазію.    </vt:lpstr>
      <vt:lpstr> Круги (кола) Ейлера можна використовувати не тільки на заняттях з математики, але і на інших заняттях. Так як ми працюємо за тематичним плануванням, то і завдання можемо підібрати згідно теми тижня. До уваги вихователів пропоную деякі завдання з використаннямкругів Ейлера. Наприклад: 1.В одному колі розмістити осінні квіти, а в іншому тільки жовті квіти. (Тема – Квіти) 2.В одному колі розмістити іграшки так,щоб у колі опинилися іграшки якими граються дівчатка,а в іншому граються тільки хлопчики. (Тема – Іграшки)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Впровадження в освітній процес ЗДО – круги Єйлера, блоки Д*єнеша, кола Луллія для інтелектуального розвитку дошкільників.    </dc:title>
  <dc:creator>hp</dc:creator>
  <cp:lastModifiedBy>hp</cp:lastModifiedBy>
  <cp:revision>108</cp:revision>
  <dcterms:created xsi:type="dcterms:W3CDTF">2020-11-09T10:14:18Z</dcterms:created>
  <dcterms:modified xsi:type="dcterms:W3CDTF">2021-01-20T10:48:34Z</dcterms:modified>
</cp:coreProperties>
</file>