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83" r:id="rId5"/>
    <p:sldId id="274" r:id="rId6"/>
    <p:sldId id="277" r:id="rId7"/>
    <p:sldId id="287" r:id="rId8"/>
    <p:sldId id="288" r:id="rId9"/>
    <p:sldId id="289" r:id="rId10"/>
    <p:sldId id="275" r:id="rId11"/>
    <p:sldId id="273" r:id="rId12"/>
    <p:sldId id="293" r:id="rId13"/>
    <p:sldId id="261" r:id="rId14"/>
    <p:sldId id="260" r:id="rId15"/>
    <p:sldId id="265" r:id="rId16"/>
    <p:sldId id="264" r:id="rId17"/>
    <p:sldId id="262" r:id="rId18"/>
    <p:sldId id="263" r:id="rId19"/>
    <p:sldId id="266" r:id="rId20"/>
    <p:sldId id="276" r:id="rId21"/>
    <p:sldId id="279" r:id="rId22"/>
    <p:sldId id="270" r:id="rId23"/>
    <p:sldId id="280" r:id="rId24"/>
    <p:sldId id="271" r:id="rId25"/>
    <p:sldId id="278" r:id="rId26"/>
    <p:sldId id="290" r:id="rId27"/>
    <p:sldId id="282" r:id="rId28"/>
    <p:sldId id="286" r:id="rId29"/>
    <p:sldId id="281" r:id="rId30"/>
    <p:sldId id="291" r:id="rId31"/>
    <p:sldId id="292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C44"/>
    <a:srgbClr val="F01055"/>
    <a:srgbClr val="FCC8D8"/>
    <a:srgbClr val="008A3E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F1A1E-252E-4722-8BF9-47C198528D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686044D-6AD9-4C79-BCD5-24EF0ECC50B3}">
      <dgm:prSet phldrT="[Текст]"/>
      <dgm:spPr/>
      <dgm:t>
        <a:bodyPr/>
        <a:lstStyle/>
        <a:p>
          <a:r>
            <a:rPr lang="uk-UA" b="1" dirty="0" smtClean="0">
              <a:latin typeface="Comic Sans MS" panose="030F0702030302020204" pitchFamily="66" charset="0"/>
            </a:rPr>
            <a:t>1.</a:t>
          </a:r>
          <a:endParaRPr lang="uk-UA" b="1" dirty="0">
            <a:latin typeface="Comic Sans MS" panose="030F0702030302020204" pitchFamily="66" charset="0"/>
          </a:endParaRPr>
        </a:p>
      </dgm:t>
    </dgm:pt>
    <dgm:pt modelId="{CE6C453F-DFA0-4548-929D-78B1FF8E7A7D}" type="parTrans" cxnId="{1A8F600E-53C1-4E57-A7D7-A73992DFBDA5}">
      <dgm:prSet/>
      <dgm:spPr/>
      <dgm:t>
        <a:bodyPr/>
        <a:lstStyle/>
        <a:p>
          <a:endParaRPr lang="uk-UA"/>
        </a:p>
      </dgm:t>
    </dgm:pt>
    <dgm:pt modelId="{7CA87A5A-0FC5-40FF-B47D-97D4AE2AD053}" type="sibTrans" cxnId="{1A8F600E-53C1-4E57-A7D7-A73992DFBDA5}">
      <dgm:prSet/>
      <dgm:spPr/>
      <dgm:t>
        <a:bodyPr/>
        <a:lstStyle/>
        <a:p>
          <a:endParaRPr lang="uk-UA"/>
        </a:p>
      </dgm:t>
    </dgm:pt>
    <dgm:pt modelId="{6F879ABC-CF7D-4409-A4C8-BF1099E4DF58}">
      <dgm:prSet phldrT="[Текст]" custT="1"/>
      <dgm:spPr/>
      <dgm:t>
        <a:bodyPr/>
        <a:lstStyle/>
        <a:p>
          <a:pPr algn="just"/>
          <a:r>
            <a:rPr lang="uk-UA" sz="2000" b="1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Підтримку дружніх стосунків у колективі</a:t>
          </a:r>
          <a:endParaRPr lang="uk-UA" sz="2000" dirty="0">
            <a:latin typeface="Comic Sans MS" panose="030F0702030302020204" pitchFamily="66" charset="0"/>
          </a:endParaRPr>
        </a:p>
      </dgm:t>
    </dgm:pt>
    <dgm:pt modelId="{CD9BD99B-E60F-4F43-B7B9-E3CB4EB2A577}" type="parTrans" cxnId="{02AAF009-9C17-4AEA-A284-38BB7973AA5D}">
      <dgm:prSet/>
      <dgm:spPr/>
      <dgm:t>
        <a:bodyPr/>
        <a:lstStyle/>
        <a:p>
          <a:endParaRPr lang="uk-UA"/>
        </a:p>
      </dgm:t>
    </dgm:pt>
    <dgm:pt modelId="{FB9942A0-C39F-4E6C-8C9A-6A758900924D}" type="sibTrans" cxnId="{02AAF009-9C17-4AEA-A284-38BB7973AA5D}">
      <dgm:prSet/>
      <dgm:spPr/>
      <dgm:t>
        <a:bodyPr/>
        <a:lstStyle/>
        <a:p>
          <a:endParaRPr lang="uk-UA"/>
        </a:p>
      </dgm:t>
    </dgm:pt>
    <dgm:pt modelId="{60B657BA-2B31-48D1-A7A1-3BD3F1D85C12}">
      <dgm:prSet phldrT="[Текст]"/>
      <dgm:spPr/>
      <dgm:t>
        <a:bodyPr/>
        <a:lstStyle/>
        <a:p>
          <a:r>
            <a:rPr lang="uk-UA" b="1" dirty="0" smtClean="0">
              <a:latin typeface="Comic Sans MS" panose="030F0702030302020204" pitchFamily="66" charset="0"/>
            </a:rPr>
            <a:t>2.</a:t>
          </a:r>
          <a:endParaRPr lang="uk-UA" b="1" dirty="0">
            <a:latin typeface="Comic Sans MS" panose="030F0702030302020204" pitchFamily="66" charset="0"/>
          </a:endParaRPr>
        </a:p>
      </dgm:t>
    </dgm:pt>
    <dgm:pt modelId="{0ABB0751-598E-437F-81DB-6DED7E3C322A}" type="parTrans" cxnId="{4DE5FA04-3947-46EC-8426-96AD350F8865}">
      <dgm:prSet/>
      <dgm:spPr/>
      <dgm:t>
        <a:bodyPr/>
        <a:lstStyle/>
        <a:p>
          <a:endParaRPr lang="uk-UA"/>
        </a:p>
      </dgm:t>
    </dgm:pt>
    <dgm:pt modelId="{A5CA8119-C217-46FB-9AB4-E13BFFF9BDB6}" type="sibTrans" cxnId="{4DE5FA04-3947-46EC-8426-96AD350F8865}">
      <dgm:prSet/>
      <dgm:spPr/>
      <dgm:t>
        <a:bodyPr/>
        <a:lstStyle/>
        <a:p>
          <a:endParaRPr lang="uk-UA"/>
        </a:p>
      </dgm:t>
    </dgm:pt>
    <dgm:pt modelId="{B9F27F19-EE4A-4CFB-8947-2C2F36160738}">
      <dgm:prSet phldrT="[Текст]" custT="1"/>
      <dgm:spPr/>
      <dgm:t>
        <a:bodyPr/>
        <a:lstStyle/>
        <a:p>
          <a:pPr algn="just"/>
          <a:r>
            <a:rPr lang="uk-UA" sz="2000" b="1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Проведення психологічних тренінгів для працівників.</a:t>
          </a:r>
          <a:endParaRPr lang="uk-UA" sz="2000" b="1" dirty="0"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CB529B7D-7607-44B6-B4AA-2AE3DE0A3481}" type="parTrans" cxnId="{DF17195A-B552-40D1-B310-AE1678E47A4A}">
      <dgm:prSet/>
      <dgm:spPr/>
      <dgm:t>
        <a:bodyPr/>
        <a:lstStyle/>
        <a:p>
          <a:endParaRPr lang="uk-UA"/>
        </a:p>
      </dgm:t>
    </dgm:pt>
    <dgm:pt modelId="{D20A4875-56AE-4A1A-9EBF-A377F439679E}" type="sibTrans" cxnId="{DF17195A-B552-40D1-B310-AE1678E47A4A}">
      <dgm:prSet/>
      <dgm:spPr/>
      <dgm:t>
        <a:bodyPr/>
        <a:lstStyle/>
        <a:p>
          <a:endParaRPr lang="uk-UA"/>
        </a:p>
      </dgm:t>
    </dgm:pt>
    <dgm:pt modelId="{A1F35866-DB8C-44F4-AE55-0FD8A049B682}">
      <dgm:prSet phldrT="[Текст]"/>
      <dgm:spPr/>
      <dgm:t>
        <a:bodyPr/>
        <a:lstStyle/>
        <a:p>
          <a:r>
            <a:rPr lang="uk-UA" b="1" dirty="0" smtClean="0">
              <a:latin typeface="Comic Sans MS" panose="030F0702030302020204" pitchFamily="66" charset="0"/>
            </a:rPr>
            <a:t>3.</a:t>
          </a:r>
          <a:endParaRPr lang="uk-UA" b="1" dirty="0">
            <a:latin typeface="Comic Sans MS" panose="030F0702030302020204" pitchFamily="66" charset="0"/>
          </a:endParaRPr>
        </a:p>
      </dgm:t>
    </dgm:pt>
    <dgm:pt modelId="{3C6748BA-54C4-4E04-A838-9E63F53E1B85}" type="parTrans" cxnId="{051AD68D-9824-410D-BE9A-23514C4F9409}">
      <dgm:prSet/>
      <dgm:spPr/>
      <dgm:t>
        <a:bodyPr/>
        <a:lstStyle/>
        <a:p>
          <a:endParaRPr lang="uk-UA"/>
        </a:p>
      </dgm:t>
    </dgm:pt>
    <dgm:pt modelId="{0534DF9C-1C01-427D-8EEC-0957C1D8ABF3}" type="sibTrans" cxnId="{051AD68D-9824-410D-BE9A-23514C4F9409}">
      <dgm:prSet/>
      <dgm:spPr/>
      <dgm:t>
        <a:bodyPr/>
        <a:lstStyle/>
        <a:p>
          <a:endParaRPr lang="uk-UA"/>
        </a:p>
      </dgm:t>
    </dgm:pt>
    <dgm:pt modelId="{C80EAF75-32D8-482B-A490-8925B0E54433}">
      <dgm:prSet phldrT="[Текст]" custT="1"/>
      <dgm:spPr/>
      <dgm:t>
        <a:bodyPr/>
        <a:lstStyle/>
        <a:p>
          <a:pPr algn="just"/>
          <a:r>
            <a:rPr lang="uk-UA" sz="2000" b="1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Навчання технік першої психологічної допомоги постраждалому та самодопомоги</a:t>
          </a:r>
          <a:endParaRPr lang="uk-UA" sz="2000" b="1" dirty="0"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FE4C92AE-03D8-48E9-9799-96520692F3AB}" type="parTrans" cxnId="{71362979-8AA0-47C7-BF74-A54C7C692114}">
      <dgm:prSet/>
      <dgm:spPr/>
      <dgm:t>
        <a:bodyPr/>
        <a:lstStyle/>
        <a:p>
          <a:endParaRPr lang="uk-UA"/>
        </a:p>
      </dgm:t>
    </dgm:pt>
    <dgm:pt modelId="{9D47525D-D38F-4E29-B018-ED0747F923A3}" type="sibTrans" cxnId="{71362979-8AA0-47C7-BF74-A54C7C692114}">
      <dgm:prSet/>
      <dgm:spPr/>
      <dgm:t>
        <a:bodyPr/>
        <a:lstStyle/>
        <a:p>
          <a:endParaRPr lang="uk-UA"/>
        </a:p>
      </dgm:t>
    </dgm:pt>
    <dgm:pt modelId="{C46ED642-2608-44D3-BF4F-E70C84B70553}">
      <dgm:prSet phldrT="[Текст]"/>
      <dgm:spPr/>
      <dgm:t>
        <a:bodyPr/>
        <a:lstStyle/>
        <a:p>
          <a:r>
            <a:rPr lang="uk-UA" b="1" dirty="0" smtClean="0">
              <a:latin typeface="Comic Sans MS" panose="030F0702030302020204" pitchFamily="66" charset="0"/>
            </a:rPr>
            <a:t>4.</a:t>
          </a:r>
          <a:endParaRPr lang="uk-UA" b="1" dirty="0">
            <a:latin typeface="Comic Sans MS" panose="030F0702030302020204" pitchFamily="66" charset="0"/>
          </a:endParaRPr>
        </a:p>
      </dgm:t>
    </dgm:pt>
    <dgm:pt modelId="{FBDE0F71-96A7-4160-B24C-F56A3E313764}" type="parTrans" cxnId="{807BE4C9-1524-47E7-B05E-A2E756642F99}">
      <dgm:prSet/>
      <dgm:spPr/>
      <dgm:t>
        <a:bodyPr/>
        <a:lstStyle/>
        <a:p>
          <a:endParaRPr lang="uk-UA"/>
        </a:p>
      </dgm:t>
    </dgm:pt>
    <dgm:pt modelId="{57EE8B91-E2C9-4107-87CC-28A697AAE395}" type="sibTrans" cxnId="{807BE4C9-1524-47E7-B05E-A2E756642F99}">
      <dgm:prSet/>
      <dgm:spPr/>
      <dgm:t>
        <a:bodyPr/>
        <a:lstStyle/>
        <a:p>
          <a:endParaRPr lang="uk-UA"/>
        </a:p>
      </dgm:t>
    </dgm:pt>
    <dgm:pt modelId="{D16F53A2-8BFB-4F2B-888F-9BD801EF5AB0}">
      <dgm:prSet custT="1"/>
      <dgm:spPr/>
      <dgm:t>
        <a:bodyPr/>
        <a:lstStyle/>
        <a:p>
          <a:pPr algn="just"/>
          <a:r>
            <a:rPr lang="uk-UA" sz="2000" b="1" dirty="0" smtClean="0">
              <a:latin typeface="Comic Sans MS" panose="030F0702030302020204" pitchFamily="66" charset="0"/>
            </a:rPr>
            <a:t>Надання психолого-педагогічних та корекційно-</a:t>
          </a:r>
          <a:r>
            <a:rPr lang="uk-UA" sz="2000" b="1" dirty="0" err="1" smtClean="0">
              <a:latin typeface="Comic Sans MS" panose="030F0702030302020204" pitchFamily="66" charset="0"/>
            </a:rPr>
            <a:t>розвиткових</a:t>
          </a:r>
          <a:r>
            <a:rPr lang="uk-UA" sz="2000" b="1" dirty="0" smtClean="0">
              <a:latin typeface="Comic Sans MS" panose="030F0702030302020204" pitchFamily="66" charset="0"/>
            </a:rPr>
            <a:t> послуг </a:t>
          </a:r>
          <a:endParaRPr lang="uk-UA" sz="2000" b="1" dirty="0"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A13FBFD6-B4F7-4757-98C1-F3D6FA883936}" type="parTrans" cxnId="{55324BCB-4B59-4BCB-8172-7C86CBE26802}">
      <dgm:prSet/>
      <dgm:spPr/>
      <dgm:t>
        <a:bodyPr/>
        <a:lstStyle/>
        <a:p>
          <a:endParaRPr lang="uk-UA"/>
        </a:p>
      </dgm:t>
    </dgm:pt>
    <dgm:pt modelId="{96BEACD7-AC5E-44CA-A9D7-C979C862FB1B}" type="sibTrans" cxnId="{55324BCB-4B59-4BCB-8172-7C86CBE26802}">
      <dgm:prSet/>
      <dgm:spPr/>
      <dgm:t>
        <a:bodyPr/>
        <a:lstStyle/>
        <a:p>
          <a:endParaRPr lang="uk-UA"/>
        </a:p>
      </dgm:t>
    </dgm:pt>
    <dgm:pt modelId="{96A55522-3028-46D8-80B4-BFD97529AC2F}">
      <dgm:prSet phldrT="[Текст]" custT="1"/>
      <dgm:spPr/>
      <dgm:t>
        <a:bodyPr/>
        <a:lstStyle/>
        <a:p>
          <a:pPr algn="just"/>
          <a:r>
            <a:rPr lang="ru-RU" sz="2000" b="1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Проведення</a:t>
          </a:r>
          <a:r>
            <a:rPr lang="ru-RU" sz="2000" b="1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анкетування</a:t>
          </a:r>
          <a:r>
            <a:rPr lang="ru-RU" sz="2000" b="1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, онлайн-</a:t>
          </a:r>
          <a:r>
            <a:rPr lang="ru-RU" sz="2000" b="1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опитування</a:t>
          </a:r>
          <a:r>
            <a:rPr lang="ru-RU" sz="2000" b="1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бесід</a:t>
          </a:r>
          <a:r>
            <a:rPr lang="ru-RU" sz="2000" b="1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тощо</a:t>
          </a:r>
          <a:endParaRPr lang="uk-UA" sz="2000" b="1" dirty="0"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B278B8D1-CAEB-4E2D-913E-D642A9F3A9E3}" type="parTrans" cxnId="{8C8CC08D-CDF8-49E6-ABF7-D47FBF5D6AF7}">
      <dgm:prSet/>
      <dgm:spPr/>
      <dgm:t>
        <a:bodyPr/>
        <a:lstStyle/>
        <a:p>
          <a:endParaRPr lang="uk-UA"/>
        </a:p>
      </dgm:t>
    </dgm:pt>
    <dgm:pt modelId="{9AF16146-2EDA-4EE6-B71A-EC29F67C433F}" type="sibTrans" cxnId="{8C8CC08D-CDF8-49E6-ABF7-D47FBF5D6AF7}">
      <dgm:prSet/>
      <dgm:spPr/>
      <dgm:t>
        <a:bodyPr/>
        <a:lstStyle/>
        <a:p>
          <a:endParaRPr lang="uk-UA"/>
        </a:p>
      </dgm:t>
    </dgm:pt>
    <dgm:pt modelId="{8B3CF2A9-80C5-41B4-9607-E0EFE42900A4}" type="pres">
      <dgm:prSet presAssocID="{2ABF1A1E-252E-4722-8BF9-47C198528D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F2A6C8E-91AE-4098-9C9A-40B885F95F28}" type="pres">
      <dgm:prSet presAssocID="{1686044D-6AD9-4C79-BCD5-24EF0ECC50B3}" presName="composite" presStyleCnt="0"/>
      <dgm:spPr/>
    </dgm:pt>
    <dgm:pt modelId="{E393A78D-E1AD-494E-9C6D-932CDDDCE7C3}" type="pres">
      <dgm:prSet presAssocID="{1686044D-6AD9-4C79-BCD5-24EF0ECC50B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F837CC-59A9-48FE-B35F-03855B149FD1}" type="pres">
      <dgm:prSet presAssocID="{1686044D-6AD9-4C79-BCD5-24EF0ECC50B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73AC6B-64CA-410F-982F-94E9E539997A}" type="pres">
      <dgm:prSet presAssocID="{7CA87A5A-0FC5-40FF-B47D-97D4AE2AD053}" presName="sp" presStyleCnt="0"/>
      <dgm:spPr/>
    </dgm:pt>
    <dgm:pt modelId="{2DC122E8-EEE1-467D-9EC2-4DB7494809B2}" type="pres">
      <dgm:prSet presAssocID="{60B657BA-2B31-48D1-A7A1-3BD3F1D85C12}" presName="composite" presStyleCnt="0"/>
      <dgm:spPr/>
    </dgm:pt>
    <dgm:pt modelId="{2804D906-8F2A-4EE7-AFFF-6825836C0A65}" type="pres">
      <dgm:prSet presAssocID="{60B657BA-2B31-48D1-A7A1-3BD3F1D85C1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43A855-045E-4F39-83AF-9DF9A8A0942E}" type="pres">
      <dgm:prSet presAssocID="{60B657BA-2B31-48D1-A7A1-3BD3F1D85C1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3B82FE-7300-45C4-A53A-8C5AB630B14E}" type="pres">
      <dgm:prSet presAssocID="{A5CA8119-C217-46FB-9AB4-E13BFFF9BDB6}" presName="sp" presStyleCnt="0"/>
      <dgm:spPr/>
    </dgm:pt>
    <dgm:pt modelId="{4854A4D0-850C-4C8A-B291-894896E7E2BE}" type="pres">
      <dgm:prSet presAssocID="{A1F35866-DB8C-44F4-AE55-0FD8A049B682}" presName="composite" presStyleCnt="0"/>
      <dgm:spPr/>
    </dgm:pt>
    <dgm:pt modelId="{E1FBC7C7-D575-479A-B3DA-B0EF47BD3C56}" type="pres">
      <dgm:prSet presAssocID="{A1F35866-DB8C-44F4-AE55-0FD8A049B68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8D998B-48B1-4C17-AAD4-82AC470E5BAA}" type="pres">
      <dgm:prSet presAssocID="{A1F35866-DB8C-44F4-AE55-0FD8A049B68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310268-8808-4C1B-AA07-F833AF2F455B}" type="pres">
      <dgm:prSet presAssocID="{0534DF9C-1C01-427D-8EEC-0957C1D8ABF3}" presName="sp" presStyleCnt="0"/>
      <dgm:spPr/>
    </dgm:pt>
    <dgm:pt modelId="{76BCA415-814C-498C-B9AA-650B7CF98B2C}" type="pres">
      <dgm:prSet presAssocID="{C46ED642-2608-44D3-BF4F-E70C84B70553}" presName="composite" presStyleCnt="0"/>
      <dgm:spPr/>
    </dgm:pt>
    <dgm:pt modelId="{05374DE9-A315-428F-B60C-EFD2325FF169}" type="pres">
      <dgm:prSet presAssocID="{C46ED642-2608-44D3-BF4F-E70C84B7055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542B81-FFA6-42E8-870B-4B168CA1D45C}" type="pres">
      <dgm:prSet presAssocID="{C46ED642-2608-44D3-BF4F-E70C84B7055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1E72E1B-5281-450F-943E-118377B81603}" type="presOf" srcId="{D16F53A2-8BFB-4F2B-888F-9BD801EF5AB0}" destId="{79542B81-FFA6-42E8-870B-4B168CA1D45C}" srcOrd="0" destOrd="0" presId="urn:microsoft.com/office/officeart/2005/8/layout/chevron2"/>
    <dgm:cxn modelId="{AA627BE4-B12E-4896-9AAD-BE86F68C0B72}" type="presOf" srcId="{A1F35866-DB8C-44F4-AE55-0FD8A049B682}" destId="{E1FBC7C7-D575-479A-B3DA-B0EF47BD3C56}" srcOrd="0" destOrd="0" presId="urn:microsoft.com/office/officeart/2005/8/layout/chevron2"/>
    <dgm:cxn modelId="{55324BCB-4B59-4BCB-8172-7C86CBE26802}" srcId="{C46ED642-2608-44D3-BF4F-E70C84B70553}" destId="{D16F53A2-8BFB-4F2B-888F-9BD801EF5AB0}" srcOrd="0" destOrd="0" parTransId="{A13FBFD6-B4F7-4757-98C1-F3D6FA883936}" sibTransId="{96BEACD7-AC5E-44CA-A9D7-C979C862FB1B}"/>
    <dgm:cxn modelId="{8C8CC08D-CDF8-49E6-ABF7-D47FBF5D6AF7}" srcId="{60B657BA-2B31-48D1-A7A1-3BD3F1D85C12}" destId="{96A55522-3028-46D8-80B4-BFD97529AC2F}" srcOrd="1" destOrd="0" parTransId="{B278B8D1-CAEB-4E2D-913E-D642A9F3A9E3}" sibTransId="{9AF16146-2EDA-4EE6-B71A-EC29F67C433F}"/>
    <dgm:cxn modelId="{1A8F600E-53C1-4E57-A7D7-A73992DFBDA5}" srcId="{2ABF1A1E-252E-4722-8BF9-47C198528DA4}" destId="{1686044D-6AD9-4C79-BCD5-24EF0ECC50B3}" srcOrd="0" destOrd="0" parTransId="{CE6C453F-DFA0-4548-929D-78B1FF8E7A7D}" sibTransId="{7CA87A5A-0FC5-40FF-B47D-97D4AE2AD053}"/>
    <dgm:cxn modelId="{4DE5FA04-3947-46EC-8426-96AD350F8865}" srcId="{2ABF1A1E-252E-4722-8BF9-47C198528DA4}" destId="{60B657BA-2B31-48D1-A7A1-3BD3F1D85C12}" srcOrd="1" destOrd="0" parTransId="{0ABB0751-598E-437F-81DB-6DED7E3C322A}" sibTransId="{A5CA8119-C217-46FB-9AB4-E13BFFF9BDB6}"/>
    <dgm:cxn modelId="{AD2E9B44-2CAE-4B5B-A1BD-1C2A22A34A2B}" type="presOf" srcId="{C46ED642-2608-44D3-BF4F-E70C84B70553}" destId="{05374DE9-A315-428F-B60C-EFD2325FF169}" srcOrd="0" destOrd="0" presId="urn:microsoft.com/office/officeart/2005/8/layout/chevron2"/>
    <dgm:cxn modelId="{372694D9-C552-4574-8176-59B29F3A44E4}" type="presOf" srcId="{6F879ABC-CF7D-4409-A4C8-BF1099E4DF58}" destId="{C9F837CC-59A9-48FE-B35F-03855B149FD1}" srcOrd="0" destOrd="0" presId="urn:microsoft.com/office/officeart/2005/8/layout/chevron2"/>
    <dgm:cxn modelId="{3B901FC2-A387-45E3-916E-0C48A463B2DC}" type="presOf" srcId="{B9F27F19-EE4A-4CFB-8947-2C2F36160738}" destId="{1843A855-045E-4F39-83AF-9DF9A8A0942E}" srcOrd="0" destOrd="0" presId="urn:microsoft.com/office/officeart/2005/8/layout/chevron2"/>
    <dgm:cxn modelId="{02AAF009-9C17-4AEA-A284-38BB7973AA5D}" srcId="{1686044D-6AD9-4C79-BCD5-24EF0ECC50B3}" destId="{6F879ABC-CF7D-4409-A4C8-BF1099E4DF58}" srcOrd="0" destOrd="0" parTransId="{CD9BD99B-E60F-4F43-B7B9-E3CB4EB2A577}" sibTransId="{FB9942A0-C39F-4E6C-8C9A-6A758900924D}"/>
    <dgm:cxn modelId="{3185262C-8566-4FDD-905E-6510E3B9500F}" type="presOf" srcId="{96A55522-3028-46D8-80B4-BFD97529AC2F}" destId="{1843A855-045E-4F39-83AF-9DF9A8A0942E}" srcOrd="0" destOrd="1" presId="urn:microsoft.com/office/officeart/2005/8/layout/chevron2"/>
    <dgm:cxn modelId="{DF17195A-B552-40D1-B310-AE1678E47A4A}" srcId="{60B657BA-2B31-48D1-A7A1-3BD3F1D85C12}" destId="{B9F27F19-EE4A-4CFB-8947-2C2F36160738}" srcOrd="0" destOrd="0" parTransId="{CB529B7D-7607-44B6-B4AA-2AE3DE0A3481}" sibTransId="{D20A4875-56AE-4A1A-9EBF-A377F439679E}"/>
    <dgm:cxn modelId="{F466701F-3BF3-4C87-A3D1-F43B88B21225}" type="presOf" srcId="{2ABF1A1E-252E-4722-8BF9-47C198528DA4}" destId="{8B3CF2A9-80C5-41B4-9607-E0EFE42900A4}" srcOrd="0" destOrd="0" presId="urn:microsoft.com/office/officeart/2005/8/layout/chevron2"/>
    <dgm:cxn modelId="{5F02BAF9-8C60-4F24-AA98-F67E7DD48E2E}" type="presOf" srcId="{60B657BA-2B31-48D1-A7A1-3BD3F1D85C12}" destId="{2804D906-8F2A-4EE7-AFFF-6825836C0A65}" srcOrd="0" destOrd="0" presId="urn:microsoft.com/office/officeart/2005/8/layout/chevron2"/>
    <dgm:cxn modelId="{807BE4C9-1524-47E7-B05E-A2E756642F99}" srcId="{2ABF1A1E-252E-4722-8BF9-47C198528DA4}" destId="{C46ED642-2608-44D3-BF4F-E70C84B70553}" srcOrd="3" destOrd="0" parTransId="{FBDE0F71-96A7-4160-B24C-F56A3E313764}" sibTransId="{57EE8B91-E2C9-4107-87CC-28A697AAE395}"/>
    <dgm:cxn modelId="{64444308-4AA5-443B-BA6A-12849BEC28A8}" type="presOf" srcId="{1686044D-6AD9-4C79-BCD5-24EF0ECC50B3}" destId="{E393A78D-E1AD-494E-9C6D-932CDDDCE7C3}" srcOrd="0" destOrd="0" presId="urn:microsoft.com/office/officeart/2005/8/layout/chevron2"/>
    <dgm:cxn modelId="{051AD68D-9824-410D-BE9A-23514C4F9409}" srcId="{2ABF1A1E-252E-4722-8BF9-47C198528DA4}" destId="{A1F35866-DB8C-44F4-AE55-0FD8A049B682}" srcOrd="2" destOrd="0" parTransId="{3C6748BA-54C4-4E04-A838-9E63F53E1B85}" sibTransId="{0534DF9C-1C01-427D-8EEC-0957C1D8ABF3}"/>
    <dgm:cxn modelId="{71362979-8AA0-47C7-BF74-A54C7C692114}" srcId="{A1F35866-DB8C-44F4-AE55-0FD8A049B682}" destId="{C80EAF75-32D8-482B-A490-8925B0E54433}" srcOrd="0" destOrd="0" parTransId="{FE4C92AE-03D8-48E9-9799-96520692F3AB}" sibTransId="{9D47525D-D38F-4E29-B018-ED0747F923A3}"/>
    <dgm:cxn modelId="{A96283BB-31C0-49CC-BC86-080E0D82ACE3}" type="presOf" srcId="{C80EAF75-32D8-482B-A490-8925B0E54433}" destId="{928D998B-48B1-4C17-AAD4-82AC470E5BAA}" srcOrd="0" destOrd="0" presId="urn:microsoft.com/office/officeart/2005/8/layout/chevron2"/>
    <dgm:cxn modelId="{D522FCFB-FB61-4CC7-A168-FADABC342073}" type="presParOf" srcId="{8B3CF2A9-80C5-41B4-9607-E0EFE42900A4}" destId="{FF2A6C8E-91AE-4098-9C9A-40B885F95F28}" srcOrd="0" destOrd="0" presId="urn:microsoft.com/office/officeart/2005/8/layout/chevron2"/>
    <dgm:cxn modelId="{BF3CA033-686B-471A-8786-FC08A35DA8B4}" type="presParOf" srcId="{FF2A6C8E-91AE-4098-9C9A-40B885F95F28}" destId="{E393A78D-E1AD-494E-9C6D-932CDDDCE7C3}" srcOrd="0" destOrd="0" presId="urn:microsoft.com/office/officeart/2005/8/layout/chevron2"/>
    <dgm:cxn modelId="{CFD20157-28C1-4B0B-979A-698142126EB9}" type="presParOf" srcId="{FF2A6C8E-91AE-4098-9C9A-40B885F95F28}" destId="{C9F837CC-59A9-48FE-B35F-03855B149FD1}" srcOrd="1" destOrd="0" presId="urn:microsoft.com/office/officeart/2005/8/layout/chevron2"/>
    <dgm:cxn modelId="{EA27F82C-9558-4822-94B4-F6CBD3978E1D}" type="presParOf" srcId="{8B3CF2A9-80C5-41B4-9607-E0EFE42900A4}" destId="{EF73AC6B-64CA-410F-982F-94E9E539997A}" srcOrd="1" destOrd="0" presId="urn:microsoft.com/office/officeart/2005/8/layout/chevron2"/>
    <dgm:cxn modelId="{22C9190D-BA8D-4A0D-A300-582A0FBB6733}" type="presParOf" srcId="{8B3CF2A9-80C5-41B4-9607-E0EFE42900A4}" destId="{2DC122E8-EEE1-467D-9EC2-4DB7494809B2}" srcOrd="2" destOrd="0" presId="urn:microsoft.com/office/officeart/2005/8/layout/chevron2"/>
    <dgm:cxn modelId="{A1AE91A0-F1E1-4412-8AB1-60204DED156D}" type="presParOf" srcId="{2DC122E8-EEE1-467D-9EC2-4DB7494809B2}" destId="{2804D906-8F2A-4EE7-AFFF-6825836C0A65}" srcOrd="0" destOrd="0" presId="urn:microsoft.com/office/officeart/2005/8/layout/chevron2"/>
    <dgm:cxn modelId="{6AE48902-E507-454B-9579-99623C4A1E5E}" type="presParOf" srcId="{2DC122E8-EEE1-467D-9EC2-4DB7494809B2}" destId="{1843A855-045E-4F39-83AF-9DF9A8A0942E}" srcOrd="1" destOrd="0" presId="urn:microsoft.com/office/officeart/2005/8/layout/chevron2"/>
    <dgm:cxn modelId="{80AE5B18-7564-4068-8098-43E3BFE6A039}" type="presParOf" srcId="{8B3CF2A9-80C5-41B4-9607-E0EFE42900A4}" destId="{FC3B82FE-7300-45C4-A53A-8C5AB630B14E}" srcOrd="3" destOrd="0" presId="urn:microsoft.com/office/officeart/2005/8/layout/chevron2"/>
    <dgm:cxn modelId="{5606E179-1EAF-4091-AA4A-C7B987C20104}" type="presParOf" srcId="{8B3CF2A9-80C5-41B4-9607-E0EFE42900A4}" destId="{4854A4D0-850C-4C8A-B291-894896E7E2BE}" srcOrd="4" destOrd="0" presId="urn:microsoft.com/office/officeart/2005/8/layout/chevron2"/>
    <dgm:cxn modelId="{04BB1916-BB48-4FCF-837B-0B0C9B8FB735}" type="presParOf" srcId="{4854A4D0-850C-4C8A-B291-894896E7E2BE}" destId="{E1FBC7C7-D575-479A-B3DA-B0EF47BD3C56}" srcOrd="0" destOrd="0" presId="urn:microsoft.com/office/officeart/2005/8/layout/chevron2"/>
    <dgm:cxn modelId="{79FBB79D-A49C-4F5D-A4C8-6481540FF622}" type="presParOf" srcId="{4854A4D0-850C-4C8A-B291-894896E7E2BE}" destId="{928D998B-48B1-4C17-AAD4-82AC470E5BAA}" srcOrd="1" destOrd="0" presId="urn:microsoft.com/office/officeart/2005/8/layout/chevron2"/>
    <dgm:cxn modelId="{63EF7FE3-D2FF-4F48-B56F-7AA87E34622C}" type="presParOf" srcId="{8B3CF2A9-80C5-41B4-9607-E0EFE42900A4}" destId="{A9310268-8808-4C1B-AA07-F833AF2F455B}" srcOrd="5" destOrd="0" presId="urn:microsoft.com/office/officeart/2005/8/layout/chevron2"/>
    <dgm:cxn modelId="{7713B4D8-C0AC-4DE4-9C9F-27030C5D5B36}" type="presParOf" srcId="{8B3CF2A9-80C5-41B4-9607-E0EFE42900A4}" destId="{76BCA415-814C-498C-B9AA-650B7CF98B2C}" srcOrd="6" destOrd="0" presId="urn:microsoft.com/office/officeart/2005/8/layout/chevron2"/>
    <dgm:cxn modelId="{8B271183-351A-412D-9858-EDDAFC528679}" type="presParOf" srcId="{76BCA415-814C-498C-B9AA-650B7CF98B2C}" destId="{05374DE9-A315-428F-B60C-EFD2325FF169}" srcOrd="0" destOrd="0" presId="urn:microsoft.com/office/officeart/2005/8/layout/chevron2"/>
    <dgm:cxn modelId="{9E97BFCA-E492-47B9-A9F7-C3C05DE9E3E0}" type="presParOf" srcId="{76BCA415-814C-498C-B9AA-650B7CF98B2C}" destId="{79542B81-FFA6-42E8-870B-4B168CA1D4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61E81-258F-47A4-8858-E37CE3E88DD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4BB6774-C141-4BC3-A3AA-3FDDB9E45014}">
      <dgm:prSet phldrT="[Текст]" custT="1"/>
      <dgm:spPr/>
      <dgm:t>
        <a:bodyPr/>
        <a:lstStyle/>
        <a:p>
          <a:r>
            <a:rPr lang="uk-UA" sz="3600" b="1" dirty="0" smtClean="0">
              <a:latin typeface="Arial Narrow" panose="020B0606020202030204" pitchFamily="34" charset="0"/>
            </a:rPr>
            <a:t>Фізичного </a:t>
          </a:r>
          <a:endParaRPr lang="uk-UA" sz="3600" b="1" dirty="0">
            <a:latin typeface="Arial Narrow" panose="020B0606020202030204" pitchFamily="34" charset="0"/>
          </a:endParaRPr>
        </a:p>
      </dgm:t>
    </dgm:pt>
    <dgm:pt modelId="{F2542DC6-0AE0-4C27-BDE9-1C9AEABFBD20}" type="parTrans" cxnId="{7B728FCA-E1D5-4BB1-B4A7-9F2FEC4C8E1D}">
      <dgm:prSet/>
      <dgm:spPr/>
      <dgm:t>
        <a:bodyPr/>
        <a:lstStyle/>
        <a:p>
          <a:endParaRPr lang="uk-UA"/>
        </a:p>
      </dgm:t>
    </dgm:pt>
    <dgm:pt modelId="{CEE1140E-C4BC-4B26-87E7-1AEB8BAEB2FE}" type="sibTrans" cxnId="{7B728FCA-E1D5-4BB1-B4A7-9F2FEC4C8E1D}">
      <dgm:prSet/>
      <dgm:spPr/>
      <dgm:t>
        <a:bodyPr/>
        <a:lstStyle/>
        <a:p>
          <a:endParaRPr lang="uk-UA"/>
        </a:p>
      </dgm:t>
    </dgm:pt>
    <dgm:pt modelId="{BA028AEF-592E-475B-95B6-74CC823A2DAC}">
      <dgm:prSet phldrT="[Текст]" custT="1"/>
      <dgm:spPr/>
      <dgm:t>
        <a:bodyPr/>
        <a:lstStyle/>
        <a:p>
          <a:r>
            <a:rPr lang="uk-UA" sz="3600" b="1" dirty="0" smtClean="0">
              <a:latin typeface="Arial Narrow" panose="020B0606020202030204" pitchFamily="34" charset="0"/>
            </a:rPr>
            <a:t>Психічного </a:t>
          </a:r>
          <a:r>
            <a:rPr lang="uk-UA" sz="4400" dirty="0" smtClean="0">
              <a:latin typeface="Arial Narrow" panose="020B0606020202030204" pitchFamily="34" charset="0"/>
            </a:rPr>
            <a:t> </a:t>
          </a:r>
          <a:endParaRPr lang="uk-UA" sz="4400" dirty="0">
            <a:latin typeface="Arial Narrow" panose="020B0606020202030204" pitchFamily="34" charset="0"/>
          </a:endParaRPr>
        </a:p>
      </dgm:t>
    </dgm:pt>
    <dgm:pt modelId="{54B57C51-2A97-4E63-A0EE-1A70A3B40FF7}" type="parTrans" cxnId="{5B218917-F274-4A32-87E3-D0908C12CE07}">
      <dgm:prSet/>
      <dgm:spPr/>
      <dgm:t>
        <a:bodyPr/>
        <a:lstStyle/>
        <a:p>
          <a:endParaRPr lang="uk-UA"/>
        </a:p>
      </dgm:t>
    </dgm:pt>
    <dgm:pt modelId="{1D378454-9A66-40EC-87D0-3584DEC36457}" type="sibTrans" cxnId="{5B218917-F274-4A32-87E3-D0908C12CE07}">
      <dgm:prSet/>
      <dgm:spPr/>
      <dgm:t>
        <a:bodyPr/>
        <a:lstStyle/>
        <a:p>
          <a:endParaRPr lang="uk-UA"/>
        </a:p>
      </dgm:t>
    </dgm:pt>
    <dgm:pt modelId="{186FE3A6-D981-4BA0-9BCD-105CA0FE3E53}">
      <dgm:prSet phldrT="[Текст]" custT="1"/>
      <dgm:spPr/>
      <dgm:t>
        <a:bodyPr/>
        <a:lstStyle/>
        <a:p>
          <a:r>
            <a:rPr lang="uk-UA" sz="3600" b="1" dirty="0" smtClean="0">
              <a:latin typeface="Arial Narrow" panose="020B0606020202030204" pitchFamily="34" charset="0"/>
            </a:rPr>
            <a:t>Духовного </a:t>
          </a:r>
          <a:r>
            <a:rPr lang="uk-UA" sz="3600" dirty="0" smtClean="0">
              <a:latin typeface="Arial Narrow" panose="020B0606020202030204" pitchFamily="34" charset="0"/>
            </a:rPr>
            <a:t> </a:t>
          </a:r>
          <a:endParaRPr lang="uk-UA" sz="3600" dirty="0">
            <a:latin typeface="Arial Narrow" panose="020B0606020202030204" pitchFamily="34" charset="0"/>
          </a:endParaRPr>
        </a:p>
      </dgm:t>
    </dgm:pt>
    <dgm:pt modelId="{CE0237F9-8192-426F-ABDD-2F7CF6E0D630}" type="parTrans" cxnId="{9CDC5BB5-502C-43F6-90D6-1C512EAC55FF}">
      <dgm:prSet/>
      <dgm:spPr/>
      <dgm:t>
        <a:bodyPr/>
        <a:lstStyle/>
        <a:p>
          <a:endParaRPr lang="uk-UA"/>
        </a:p>
      </dgm:t>
    </dgm:pt>
    <dgm:pt modelId="{69688073-6574-435A-B99E-D43A64F59785}" type="sibTrans" cxnId="{9CDC5BB5-502C-43F6-90D6-1C512EAC55FF}">
      <dgm:prSet/>
      <dgm:spPr/>
      <dgm:t>
        <a:bodyPr/>
        <a:lstStyle/>
        <a:p>
          <a:endParaRPr lang="uk-UA"/>
        </a:p>
      </dgm:t>
    </dgm:pt>
    <dgm:pt modelId="{4E05C6D2-437D-4D6A-8CF3-FA330888FC02}" type="pres">
      <dgm:prSet presAssocID="{59161E81-258F-47A4-8858-E37CE3E88DDE}" presName="compositeShape" presStyleCnt="0">
        <dgm:presLayoutVars>
          <dgm:dir/>
          <dgm:resizeHandles/>
        </dgm:presLayoutVars>
      </dgm:prSet>
      <dgm:spPr/>
    </dgm:pt>
    <dgm:pt modelId="{DBD8B597-CAD6-4826-8D44-96CFFF836FBC}" type="pres">
      <dgm:prSet presAssocID="{59161E81-258F-47A4-8858-E37CE3E88DDE}" presName="pyramid" presStyleLbl="node1" presStyleIdx="0" presStyleCnt="1"/>
      <dgm:spPr/>
    </dgm:pt>
    <dgm:pt modelId="{FEF956B0-B1DC-452F-88FD-DA176A2FE18D}" type="pres">
      <dgm:prSet presAssocID="{59161E81-258F-47A4-8858-E37CE3E88DDE}" presName="theList" presStyleCnt="0"/>
      <dgm:spPr/>
    </dgm:pt>
    <dgm:pt modelId="{253DFB3C-48AD-4DF3-819E-F169BBC5B1F0}" type="pres">
      <dgm:prSet presAssocID="{14BB6774-C141-4BC3-A3AA-3FDDB9E45014}" presName="aNode" presStyleLbl="fgAcc1" presStyleIdx="0" presStyleCnt="3" custScaleX="1227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41890B-FAE3-4C02-AD85-7775E703A4A4}" type="pres">
      <dgm:prSet presAssocID="{14BB6774-C141-4BC3-A3AA-3FDDB9E45014}" presName="aSpace" presStyleCnt="0"/>
      <dgm:spPr/>
    </dgm:pt>
    <dgm:pt modelId="{00CD4EED-A167-40E6-926E-007DBCCDEF41}" type="pres">
      <dgm:prSet presAssocID="{BA028AEF-592E-475B-95B6-74CC823A2DAC}" presName="aNode" presStyleLbl="fgAcc1" presStyleIdx="1" presStyleCnt="3" custScaleX="1238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3DA0E4-DFB3-4467-A160-37A44150A9C5}" type="pres">
      <dgm:prSet presAssocID="{BA028AEF-592E-475B-95B6-74CC823A2DAC}" presName="aSpace" presStyleCnt="0"/>
      <dgm:spPr/>
    </dgm:pt>
    <dgm:pt modelId="{27021B4E-D775-4C27-9F7A-BF20133B0B35}" type="pres">
      <dgm:prSet presAssocID="{186FE3A6-D981-4BA0-9BCD-105CA0FE3E53}" presName="aNode" presStyleLbl="fgAcc1" presStyleIdx="2" presStyleCnt="3" custScaleX="1192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755997-DF4E-4EF9-BF00-C1764225FCBF}" type="pres">
      <dgm:prSet presAssocID="{186FE3A6-D981-4BA0-9BCD-105CA0FE3E53}" presName="aSpace" presStyleCnt="0"/>
      <dgm:spPr/>
    </dgm:pt>
  </dgm:ptLst>
  <dgm:cxnLst>
    <dgm:cxn modelId="{4D638035-CCDF-493B-8B94-C88CBAF82E4B}" type="presOf" srcId="{14BB6774-C141-4BC3-A3AA-3FDDB9E45014}" destId="{253DFB3C-48AD-4DF3-819E-F169BBC5B1F0}" srcOrd="0" destOrd="0" presId="urn:microsoft.com/office/officeart/2005/8/layout/pyramid2"/>
    <dgm:cxn modelId="{5B218917-F274-4A32-87E3-D0908C12CE07}" srcId="{59161E81-258F-47A4-8858-E37CE3E88DDE}" destId="{BA028AEF-592E-475B-95B6-74CC823A2DAC}" srcOrd="1" destOrd="0" parTransId="{54B57C51-2A97-4E63-A0EE-1A70A3B40FF7}" sibTransId="{1D378454-9A66-40EC-87D0-3584DEC36457}"/>
    <dgm:cxn modelId="{7B728FCA-E1D5-4BB1-B4A7-9F2FEC4C8E1D}" srcId="{59161E81-258F-47A4-8858-E37CE3E88DDE}" destId="{14BB6774-C141-4BC3-A3AA-3FDDB9E45014}" srcOrd="0" destOrd="0" parTransId="{F2542DC6-0AE0-4C27-BDE9-1C9AEABFBD20}" sibTransId="{CEE1140E-C4BC-4B26-87E7-1AEB8BAEB2FE}"/>
    <dgm:cxn modelId="{01107787-474D-41CA-AE13-5FA43EC5BA88}" type="presOf" srcId="{59161E81-258F-47A4-8858-E37CE3E88DDE}" destId="{4E05C6D2-437D-4D6A-8CF3-FA330888FC02}" srcOrd="0" destOrd="0" presId="urn:microsoft.com/office/officeart/2005/8/layout/pyramid2"/>
    <dgm:cxn modelId="{1D5C9886-DD0D-4922-8318-926CAD28EABF}" type="presOf" srcId="{186FE3A6-D981-4BA0-9BCD-105CA0FE3E53}" destId="{27021B4E-D775-4C27-9F7A-BF20133B0B35}" srcOrd="0" destOrd="0" presId="urn:microsoft.com/office/officeart/2005/8/layout/pyramid2"/>
    <dgm:cxn modelId="{9CDC5BB5-502C-43F6-90D6-1C512EAC55FF}" srcId="{59161E81-258F-47A4-8858-E37CE3E88DDE}" destId="{186FE3A6-D981-4BA0-9BCD-105CA0FE3E53}" srcOrd="2" destOrd="0" parTransId="{CE0237F9-8192-426F-ABDD-2F7CF6E0D630}" sibTransId="{69688073-6574-435A-B99E-D43A64F59785}"/>
    <dgm:cxn modelId="{EF2BE510-403D-4DD5-9203-F7E3E6240520}" type="presOf" srcId="{BA028AEF-592E-475B-95B6-74CC823A2DAC}" destId="{00CD4EED-A167-40E6-926E-007DBCCDEF41}" srcOrd="0" destOrd="0" presId="urn:microsoft.com/office/officeart/2005/8/layout/pyramid2"/>
    <dgm:cxn modelId="{7F2DFF8D-1F92-4AAF-9A02-3D9F9C2A7BC9}" type="presParOf" srcId="{4E05C6D2-437D-4D6A-8CF3-FA330888FC02}" destId="{DBD8B597-CAD6-4826-8D44-96CFFF836FBC}" srcOrd="0" destOrd="0" presId="urn:microsoft.com/office/officeart/2005/8/layout/pyramid2"/>
    <dgm:cxn modelId="{5B4E7BAA-C4FB-4D35-8384-B602B3055A30}" type="presParOf" srcId="{4E05C6D2-437D-4D6A-8CF3-FA330888FC02}" destId="{FEF956B0-B1DC-452F-88FD-DA176A2FE18D}" srcOrd="1" destOrd="0" presId="urn:microsoft.com/office/officeart/2005/8/layout/pyramid2"/>
    <dgm:cxn modelId="{72F3C787-571A-475D-AE8F-F7B563DFD0E9}" type="presParOf" srcId="{FEF956B0-B1DC-452F-88FD-DA176A2FE18D}" destId="{253DFB3C-48AD-4DF3-819E-F169BBC5B1F0}" srcOrd="0" destOrd="0" presId="urn:microsoft.com/office/officeart/2005/8/layout/pyramid2"/>
    <dgm:cxn modelId="{A5FD8B76-9C2E-45C2-A8F7-F9831A2F4181}" type="presParOf" srcId="{FEF956B0-B1DC-452F-88FD-DA176A2FE18D}" destId="{1A41890B-FAE3-4C02-AD85-7775E703A4A4}" srcOrd="1" destOrd="0" presId="urn:microsoft.com/office/officeart/2005/8/layout/pyramid2"/>
    <dgm:cxn modelId="{F91A5331-A454-42DF-A85B-3B37C8E327FD}" type="presParOf" srcId="{FEF956B0-B1DC-452F-88FD-DA176A2FE18D}" destId="{00CD4EED-A167-40E6-926E-007DBCCDEF41}" srcOrd="2" destOrd="0" presId="urn:microsoft.com/office/officeart/2005/8/layout/pyramid2"/>
    <dgm:cxn modelId="{DB9768B2-00F0-4CCA-918A-CDC9085031AA}" type="presParOf" srcId="{FEF956B0-B1DC-452F-88FD-DA176A2FE18D}" destId="{0E3DA0E4-DFB3-4467-A160-37A44150A9C5}" srcOrd="3" destOrd="0" presId="urn:microsoft.com/office/officeart/2005/8/layout/pyramid2"/>
    <dgm:cxn modelId="{6B3555E8-778F-42D0-896D-01587373F494}" type="presParOf" srcId="{FEF956B0-B1DC-452F-88FD-DA176A2FE18D}" destId="{27021B4E-D775-4C27-9F7A-BF20133B0B35}" srcOrd="4" destOrd="0" presId="urn:microsoft.com/office/officeart/2005/8/layout/pyramid2"/>
    <dgm:cxn modelId="{56A6D733-C968-48EB-9D76-CA1221BB1CB0}" type="presParOf" srcId="{FEF956B0-B1DC-452F-88FD-DA176A2FE18D}" destId="{EF755997-DF4E-4EF9-BF00-C1764225FCB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3A78D-E1AD-494E-9C6D-932CDDDCE7C3}">
      <dsp:nvSpPr>
        <dsp:cNvPr id="0" name=""/>
        <dsp:cNvSpPr/>
      </dsp:nvSpPr>
      <dsp:spPr>
        <a:xfrm rot="5400000">
          <a:off x="-201495" y="205180"/>
          <a:ext cx="1343305" cy="940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atin typeface="Comic Sans MS" panose="030F0702030302020204" pitchFamily="66" charset="0"/>
            </a:rPr>
            <a:t>1.</a:t>
          </a:r>
          <a:endParaRPr lang="uk-UA" sz="2300" b="1" kern="1200" dirty="0">
            <a:latin typeface="Comic Sans MS" panose="030F0702030302020204" pitchFamily="66" charset="0"/>
          </a:endParaRPr>
        </a:p>
      </dsp:txBody>
      <dsp:txXfrm rot="-5400000">
        <a:off x="2" y="473841"/>
        <a:ext cx="940313" cy="402992"/>
      </dsp:txXfrm>
    </dsp:sp>
    <dsp:sp modelId="{C9F837CC-59A9-48FE-B35F-03855B149FD1}">
      <dsp:nvSpPr>
        <dsp:cNvPr id="0" name=""/>
        <dsp:cNvSpPr/>
      </dsp:nvSpPr>
      <dsp:spPr>
        <a:xfrm rot="5400000">
          <a:off x="4354062" y="-3410064"/>
          <a:ext cx="873148" cy="7700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Підтримку дружніх стосунків у колективі</a:t>
          </a:r>
          <a:endParaRPr lang="uk-UA" sz="2000" kern="1200" dirty="0">
            <a:latin typeface="Comic Sans MS" panose="030F0702030302020204" pitchFamily="66" charset="0"/>
          </a:endParaRPr>
        </a:p>
      </dsp:txBody>
      <dsp:txXfrm rot="-5400000">
        <a:off x="940313" y="46309"/>
        <a:ext cx="7658022" cy="787900"/>
      </dsp:txXfrm>
    </dsp:sp>
    <dsp:sp modelId="{2804D906-8F2A-4EE7-AFFF-6825836C0A65}">
      <dsp:nvSpPr>
        <dsp:cNvPr id="0" name=""/>
        <dsp:cNvSpPr/>
      </dsp:nvSpPr>
      <dsp:spPr>
        <a:xfrm rot="5400000">
          <a:off x="-201495" y="1402937"/>
          <a:ext cx="1343305" cy="940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atin typeface="Comic Sans MS" panose="030F0702030302020204" pitchFamily="66" charset="0"/>
            </a:rPr>
            <a:t>2.</a:t>
          </a:r>
          <a:endParaRPr lang="uk-UA" sz="2300" b="1" kern="1200" dirty="0">
            <a:latin typeface="Comic Sans MS" panose="030F0702030302020204" pitchFamily="66" charset="0"/>
          </a:endParaRPr>
        </a:p>
      </dsp:txBody>
      <dsp:txXfrm rot="-5400000">
        <a:off x="2" y="1671598"/>
        <a:ext cx="940313" cy="402992"/>
      </dsp:txXfrm>
    </dsp:sp>
    <dsp:sp modelId="{1843A855-045E-4F39-83AF-9DF9A8A0942E}">
      <dsp:nvSpPr>
        <dsp:cNvPr id="0" name=""/>
        <dsp:cNvSpPr/>
      </dsp:nvSpPr>
      <dsp:spPr>
        <a:xfrm rot="5400000">
          <a:off x="4354062" y="-2212307"/>
          <a:ext cx="873148" cy="7700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Проведення психологічних тренінгів для працівників.</a:t>
          </a:r>
          <a:endParaRPr lang="uk-UA" sz="2000" b="1" kern="1200" dirty="0">
            <a:latin typeface="Comic Sans MS" panose="030F0702030302020204" pitchFamily="66" charset="0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Проведення</a:t>
          </a:r>
          <a:r>
            <a:rPr lang="ru-RU" sz="2000" b="1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анкетування</a:t>
          </a:r>
          <a:r>
            <a:rPr lang="ru-RU" sz="2000" b="1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, онлайн-</a:t>
          </a:r>
          <a:r>
            <a:rPr lang="ru-RU" sz="2000" b="1" kern="1200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опитування</a:t>
          </a:r>
          <a:r>
            <a:rPr lang="ru-RU" sz="2000" b="1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бесід</a:t>
          </a:r>
          <a:r>
            <a:rPr lang="ru-RU" sz="2000" b="1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Comic Sans MS" panose="030F0702030302020204" pitchFamily="66" charset="0"/>
              <a:cs typeface="Times New Roman" panose="02020603050405020304" pitchFamily="18" charset="0"/>
            </a:rPr>
            <a:t>тощо</a:t>
          </a:r>
          <a:endParaRPr lang="uk-UA" sz="2000" b="1" kern="1200" dirty="0"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 rot="-5400000">
        <a:off x="940313" y="1244066"/>
        <a:ext cx="7658022" cy="787900"/>
      </dsp:txXfrm>
    </dsp:sp>
    <dsp:sp modelId="{E1FBC7C7-D575-479A-B3DA-B0EF47BD3C56}">
      <dsp:nvSpPr>
        <dsp:cNvPr id="0" name=""/>
        <dsp:cNvSpPr/>
      </dsp:nvSpPr>
      <dsp:spPr>
        <a:xfrm rot="5400000">
          <a:off x="-201495" y="2600694"/>
          <a:ext cx="1343305" cy="940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atin typeface="Comic Sans MS" panose="030F0702030302020204" pitchFamily="66" charset="0"/>
            </a:rPr>
            <a:t>3.</a:t>
          </a:r>
          <a:endParaRPr lang="uk-UA" sz="2300" b="1" kern="1200" dirty="0">
            <a:latin typeface="Comic Sans MS" panose="030F0702030302020204" pitchFamily="66" charset="0"/>
          </a:endParaRPr>
        </a:p>
      </dsp:txBody>
      <dsp:txXfrm rot="-5400000">
        <a:off x="2" y="2869355"/>
        <a:ext cx="940313" cy="402992"/>
      </dsp:txXfrm>
    </dsp:sp>
    <dsp:sp modelId="{928D998B-48B1-4C17-AAD4-82AC470E5BAA}">
      <dsp:nvSpPr>
        <dsp:cNvPr id="0" name=""/>
        <dsp:cNvSpPr/>
      </dsp:nvSpPr>
      <dsp:spPr>
        <a:xfrm rot="5400000">
          <a:off x="4354062" y="-1014550"/>
          <a:ext cx="873148" cy="7700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latin typeface="Comic Sans MS" panose="030F0702030302020204" pitchFamily="66" charset="0"/>
              <a:cs typeface="Times New Roman" panose="02020603050405020304" pitchFamily="18" charset="0"/>
            </a:rPr>
            <a:t>Навчання технік першої психологічної допомоги постраждалому та самодопомоги</a:t>
          </a:r>
          <a:endParaRPr lang="uk-UA" sz="2000" b="1" kern="1200" dirty="0"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 rot="-5400000">
        <a:off x="940313" y="2441823"/>
        <a:ext cx="7658022" cy="787900"/>
      </dsp:txXfrm>
    </dsp:sp>
    <dsp:sp modelId="{05374DE9-A315-428F-B60C-EFD2325FF169}">
      <dsp:nvSpPr>
        <dsp:cNvPr id="0" name=""/>
        <dsp:cNvSpPr/>
      </dsp:nvSpPr>
      <dsp:spPr>
        <a:xfrm rot="5400000">
          <a:off x="-201495" y="3798451"/>
          <a:ext cx="1343305" cy="9403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atin typeface="Comic Sans MS" panose="030F0702030302020204" pitchFamily="66" charset="0"/>
            </a:rPr>
            <a:t>4.</a:t>
          </a:r>
          <a:endParaRPr lang="uk-UA" sz="2300" b="1" kern="1200" dirty="0">
            <a:latin typeface="Comic Sans MS" panose="030F0702030302020204" pitchFamily="66" charset="0"/>
          </a:endParaRPr>
        </a:p>
      </dsp:txBody>
      <dsp:txXfrm rot="-5400000">
        <a:off x="2" y="4067112"/>
        <a:ext cx="940313" cy="402992"/>
      </dsp:txXfrm>
    </dsp:sp>
    <dsp:sp modelId="{79542B81-FFA6-42E8-870B-4B168CA1D45C}">
      <dsp:nvSpPr>
        <dsp:cNvPr id="0" name=""/>
        <dsp:cNvSpPr/>
      </dsp:nvSpPr>
      <dsp:spPr>
        <a:xfrm rot="5400000">
          <a:off x="4354062" y="183206"/>
          <a:ext cx="873148" cy="7700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latin typeface="Comic Sans MS" panose="030F0702030302020204" pitchFamily="66" charset="0"/>
            </a:rPr>
            <a:t>Надання психолого-педагогічних та корекційно-</a:t>
          </a:r>
          <a:r>
            <a:rPr lang="uk-UA" sz="2000" b="1" kern="1200" dirty="0" err="1" smtClean="0">
              <a:latin typeface="Comic Sans MS" panose="030F0702030302020204" pitchFamily="66" charset="0"/>
            </a:rPr>
            <a:t>розвиткових</a:t>
          </a:r>
          <a:r>
            <a:rPr lang="uk-UA" sz="2000" b="1" kern="1200" dirty="0" smtClean="0">
              <a:latin typeface="Comic Sans MS" panose="030F0702030302020204" pitchFamily="66" charset="0"/>
            </a:rPr>
            <a:t> послуг </a:t>
          </a:r>
          <a:endParaRPr lang="uk-UA" sz="2000" b="1" kern="1200" dirty="0"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 rot="-5400000">
        <a:off x="940313" y="3639579"/>
        <a:ext cx="7658022" cy="787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9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74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3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90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34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619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21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48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1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2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15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A80D-E51B-4B53-BC70-29FAB54F4AAF}" type="datetimeFigureOut">
              <a:rPr lang="uk-UA" smtClean="0"/>
              <a:t>31.08.2023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61E-B47E-47F4-8B2D-459BE508B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ied.org.ua/wp-content/uploads/2023/06/kejs-bezpeky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pa/pro-zatverdzhennya-profesijnogo-standartu-vihovatel-zakladu-doshkilnoyi-osviti" TargetMode="External"/><Relationship Id="rId13" Type="http://schemas.openxmlformats.org/officeDocument/2006/relationships/hyperlink" Target="https://ips.ligazakon.net/document/FN074069" TargetMode="External"/><Relationship Id="rId3" Type="http://schemas.openxmlformats.org/officeDocument/2006/relationships/hyperlink" Target="https://zakon.rada.gov.ua/laws/show/305-2003-%D0%BF#Text" TargetMode="External"/><Relationship Id="rId7" Type="http://schemas.openxmlformats.org/officeDocument/2006/relationships/hyperlink" Target="https://mon.gov.ua/ua/npa/pro-zatverdzhennya-profesijnogo-standartu-kerivnik-direktor-zakladu-doshkilnoyi-osviti" TargetMode="External"/><Relationship Id="rId12" Type="http://schemas.openxmlformats.org/officeDocument/2006/relationships/hyperlink" Target="https://mon.gov.ua/ua/npa/pro-metodichni-rekomendaciyi-1_442822" TargetMode="External"/><Relationship Id="rId17" Type="http://schemas.openxmlformats.org/officeDocument/2006/relationships/hyperlink" Target="https://uied.org.ua/wp-content/uploads/2023/06/1687783940816227.pdf" TargetMode="External"/><Relationship Id="rId2" Type="http://schemas.openxmlformats.org/officeDocument/2006/relationships/hyperlink" Target="https://zakon.rada.gov.ua/laws/show/2628-14#Text" TargetMode="External"/><Relationship Id="rId16" Type="http://schemas.openxmlformats.org/officeDocument/2006/relationships/hyperlink" Target="https://uied.org.ua/wp-content/uploads/2023/06/rekomendacziy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z0563-16#Text" TargetMode="External"/><Relationship Id="rId11" Type="http://schemas.openxmlformats.org/officeDocument/2006/relationships/hyperlink" Target="https://osvita.ua/legislation/doshkilna-osvita/86206/" TargetMode="External"/><Relationship Id="rId5" Type="http://schemas.openxmlformats.org/officeDocument/2006/relationships/hyperlink" Target="https://ips.ligazakon.net/document/MUS34727" TargetMode="External"/><Relationship Id="rId15" Type="http://schemas.openxmlformats.org/officeDocument/2006/relationships/hyperlink" Target="https://mon.gov.ua/ua/npa/pro-pidgotovku-zakladiv-osviti-do-novogo-navchalnogo-roku-ta-opalyuvalnogo-sezonu-v-umovah-voyennogo-stanu" TargetMode="External"/><Relationship Id="rId10" Type="http://schemas.openxmlformats.org/officeDocument/2006/relationships/hyperlink" Target="https://mon.gov.ua/storage/app/media/pozashkilna/2022/Vykhovna.robota/30.03.22/Lyst.MON-1.3737-22.vid.29.03.2022-Pro.zabezp.psykholoh.suprovodu.uchasn.osv.protsesu.pdf" TargetMode="External"/><Relationship Id="rId4" Type="http://schemas.openxmlformats.org/officeDocument/2006/relationships/hyperlink" Target="https://www.kmu.gov.ua/npas/pro-skhvalennia-kontseptsii-bezpeky-zakladiv-osvity-i070423-301" TargetMode="External"/><Relationship Id="rId9" Type="http://schemas.openxmlformats.org/officeDocument/2006/relationships/hyperlink" Target="https://drive.google.com/file/d/1nTDyYVLH7KHAyJYV-rbSa_NZ_ZrEBDxA/view" TargetMode="External"/><Relationship Id="rId14" Type="http://schemas.openxmlformats.org/officeDocument/2006/relationships/hyperlink" Target="https://osvita.ua/legislation/doshkilna-osvita/86744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ied.org.ua/wp-content/uploads/2023/05/pam%E2%80%99yatka_kerivnyka_zakladu_doshkilnoi%CC%88_osvity_shhodo_organizaczii%CC%88.pdf" TargetMode="External"/><Relationship Id="rId7" Type="http://schemas.openxmlformats.org/officeDocument/2006/relationships/hyperlink" Target="https://www.google.com/search?q=%D0%BC%D1%96%D0%BD%D0%BD%D0%B0%2B%D0%B1%D0%B5%D0%B7%D0%BF%D0%B5%D0%BA%D0%B0%2B%D0%B4%D0%BB%D1%8F%2B%D0%B4%D1%96%D1%82%D0%B5%D0%B9%2B%D0%BF%D0%B5%D1%81%2B%D0%BF%D0%B0%D1%82%D1%80%D0%BE%D0%BD&amp;rlz=1C1CHWL_ruUA986UA988&amp;sxsrf=APwXEdf-zaF1FTiukb7aIBttJLZuWSGTsA:1684928462425&amp;ei=zvdtZJnQGfHErgT6zZzYAw&amp;ved=0ahUKEwiZ7-XT743_AhVxoosKHfomBzsQ4dUDCA8&amp;uact=5&amp;oq=%D0%BC%D1%96%D0%BD%D0%BD%D0%B0%2B%D0%B1%D0%B5%D0%B7%D0%BF%D0%B5%D0%BA%D0%B0%2B%D0%B4%D0%BB%D1%8F%2B%D0%B4%D1%96%D1%82%D0%B5%D0%B9%2B%D0%BF%D0%B5%D1%81%2B%D0%BF%D0%B0%D1%82%D1%80%D0%BE%D0%BD&amp;gs_lcp=Cgxnd3Mtd2l6LXNlcnAQAzIFCAAQgAQ6CggAEEcQ1gQQsAM6CggAEIoFELADEEM6BggAEBYQHkoECEEYAFDPBljEI2D5L2gBcAF4AIABoQGIAZAJkgEDNi41mAEAoAEByAEKwAEB&amp;sclient=gws-wiz-ser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bqalp" TargetMode="External"/><Relationship Id="rId5" Type="http://schemas.openxmlformats.org/officeDocument/2006/relationships/hyperlink" Target="https://dsns.gov.ua/abetka-bezpeki" TargetMode="External"/><Relationship Id="rId4" Type="http://schemas.openxmlformats.org/officeDocument/2006/relationships/hyperlink" Target="https://uied.org.ua/typova-programa-pidvyshhennya-kvalifikacziyi-pedagogichnyh-praczivnykiv-shhodo-organizacziyi-bezpechnogo-osvitnogo-prostoru-v-zakladi-doshkilnoyi-osvity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lKArmSZ5BE" TargetMode="External"/><Relationship Id="rId13" Type="http://schemas.openxmlformats.org/officeDocument/2006/relationships/hyperlink" Target="https://www.youtube.com/watch?v=WwM4UQeLYnA" TargetMode="External"/><Relationship Id="rId3" Type="http://schemas.openxmlformats.org/officeDocument/2006/relationships/hyperlink" Target="https://www.youtube.com/watch?v=3ukHAiaYzKE" TargetMode="External"/><Relationship Id="rId7" Type="http://schemas.openxmlformats.org/officeDocument/2006/relationships/hyperlink" Target="https://www.youtube.com/watch?v=0S_9Y2XRoqs" TargetMode="External"/><Relationship Id="rId12" Type="http://schemas.openxmlformats.org/officeDocument/2006/relationships/hyperlink" Target="https://www.youtube.com/watch?v=SqBsOdPkMw8&amp;list=UU7uakFgZTV00X95ZhpLyx7A" TargetMode="External"/><Relationship Id="rId17" Type="http://schemas.openxmlformats.org/officeDocument/2006/relationships/hyperlink" Target="https://www.youtube.com/watch?v=DJACghkiqA0&amp;list=UU7uakFgZTV00X95ZhpLyx7A" TargetMode="External"/><Relationship Id="rId2" Type="http://schemas.openxmlformats.org/officeDocument/2006/relationships/hyperlink" Target="https://www.youtube.com/watch?v=B3lYpnX6Ok8" TargetMode="External"/><Relationship Id="rId16" Type="http://schemas.openxmlformats.org/officeDocument/2006/relationships/hyperlink" Target="https://www.youtube.com/watch?v=Z-eiJ8KhAC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r-shohfkjs" TargetMode="External"/><Relationship Id="rId11" Type="http://schemas.openxmlformats.org/officeDocument/2006/relationships/hyperlink" Target="https://www.youtube.com/watch?v=9Nin1C9VeRk" TargetMode="External"/><Relationship Id="rId5" Type="http://schemas.openxmlformats.org/officeDocument/2006/relationships/hyperlink" Target="https://www.youtube.com/watch?v=Sk-ZJ9OJOqM" TargetMode="External"/><Relationship Id="rId15" Type="http://schemas.openxmlformats.org/officeDocument/2006/relationships/hyperlink" Target="https://www.youtube.com/watch?v=oyGa3QRo_u4" TargetMode="External"/><Relationship Id="rId10" Type="http://schemas.openxmlformats.org/officeDocument/2006/relationships/hyperlink" Target="https://www.youtube.com/watch?v=swqJ5eKcrw4&amp;list=UU7uakFgZTV00X95ZhpLyx7A" TargetMode="External"/><Relationship Id="rId4" Type="http://schemas.openxmlformats.org/officeDocument/2006/relationships/hyperlink" Target="https://www.youtube.com/watch?v=ljVUhV6iTfQ" TargetMode="External"/><Relationship Id="rId9" Type="http://schemas.openxmlformats.org/officeDocument/2006/relationships/hyperlink" Target="https://www.youtube.com/watch?v=A4-dJbXnzPw" TargetMode="External"/><Relationship Id="rId14" Type="http://schemas.openxmlformats.org/officeDocument/2006/relationships/hyperlink" Target="https://www.youtube.com/watch?v=90dtNKcHtp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doc/files/news/896/89615/Poradnik_dlya_batkiv_Podbajte_pro_bezpek.pdf" TargetMode="External"/><Relationship Id="rId2" Type="http://schemas.openxmlformats.org/officeDocument/2006/relationships/hyperlink" Target="https://drive.google.com/file/d/11SAGut_UhOTasSBpYDdzfDjfK6PIwT2t/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ukraine/mine-safety-for-the-family" TargetMode="External"/><Relationship Id="rId2" Type="http://schemas.openxmlformats.org/officeDocument/2006/relationships/hyperlink" Target="https://bezpeka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.gov.ua/ua/news/minna-bezpeka-ne-bez-peka-posibnik-dlya-ditej-pro-pravila-povedinki-z-vibuhonebezpechnimi-predmetam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CLVM0_mg9XymxWS3bO37SHlRALjkRZ0/vie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ipo.kiev.ua/category/doskill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youtube.com/watch?v=3O1Y_Gs8TVI" TargetMode="External"/><Relationship Id="rId7" Type="http://schemas.openxmlformats.org/officeDocument/2006/relationships/hyperlink" Target="https://www.youtube.com/watch?v=RrwqHf3YXNw" TargetMode="External"/><Relationship Id="rId2" Type="http://schemas.openxmlformats.org/officeDocument/2006/relationships/hyperlink" Target="https://uied.org.ua/vseukrayinska-naukovo-praktychna-onlajn-konferencziya-gotovnist-dytyny-starshogo-doshkilnogo-viku-do-systematychnogo-navchannya-v-shkoli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minar.expertus.com.ua/client/356" TargetMode="External"/><Relationship Id="rId5" Type="http://schemas.openxmlformats.org/officeDocument/2006/relationships/hyperlink" Target="https://www.youtube.com/watch?v=Ea35KmypTiQ" TargetMode="External"/><Relationship Id="rId4" Type="http://schemas.openxmlformats.org/officeDocument/2006/relationships/hyperlink" Target="https://www.youtube.com/watch?v=oqWyc5PokK4&amp;feature=youtu.be" TargetMode="Externa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2440" cy="1296143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Заклад дошкільної освіти «Веснянка»</a:t>
            </a:r>
            <a:b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комбінованого типу для дітей віком від 1 до 6 (7) років</a:t>
            </a:r>
            <a:b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Гадяцької міської ради</a:t>
            </a:r>
            <a:b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640960" cy="1152128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«</a:t>
            </a:r>
            <a:r>
              <a:rPr lang="uk-UA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Підсумки роботи </a:t>
            </a:r>
            <a:r>
              <a:rPr lang="uk-UA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та </a:t>
            </a:r>
            <a:r>
              <a:rPr lang="uk-UA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пріоритетні завдання колективу </a:t>
            </a:r>
            <a:r>
              <a:rPr lang="uk-UA" sz="2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на </a:t>
            </a:r>
            <a:r>
              <a:rPr lang="uk-UA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новий 2023/2024 навчальний рік»</a:t>
            </a:r>
            <a: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/>
            </a:r>
            <a:b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endParaRPr lang="uk-UA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Настановна педагогічна рада</a:t>
            </a:r>
            <a:endParaRPr lang="uk-UA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448" y="6340678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89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супровід у ЗДО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333146"/>
              </p:ext>
            </p:extLst>
          </p:nvPr>
        </p:nvGraphicFramePr>
        <p:xfrm>
          <a:off x="251520" y="1365375"/>
          <a:ext cx="8640960" cy="494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842154"/>
            <a:ext cx="224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Передбачає: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874" y="6360291"/>
            <a:ext cx="55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15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08112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Урядом схвалено Концепцію безпеки </a:t>
            </a:r>
            <a:r>
              <a:rPr lang="uk-UA" sz="36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закладів </a:t>
            </a:r>
            <a:r>
              <a:rPr lang="uk-UA" sz="3600" b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освіти (07.04.2023)</a:t>
            </a:r>
            <a:endParaRPr lang="uk-UA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  <a:solidFill>
            <a:srgbClr val="FFFF66"/>
          </a:solidFill>
        </p:spPr>
        <p:txBody>
          <a:bodyPr/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Концепції в ЗДО дозволить педколективу:</a:t>
            </a:r>
          </a:p>
          <a:p>
            <a:r>
              <a:rPr lang="uk-UA" sz="2400" dirty="0" smtClean="0">
                <a:latin typeface="Arial Narrow" panose="020B0606020202030204" pitchFamily="34" charset="0"/>
              </a:rPr>
              <a:t>Розробити </a:t>
            </a:r>
            <a:r>
              <a:rPr lang="uk-UA" sz="2400" b="1" i="1" dirty="0" smtClean="0">
                <a:latin typeface="Arial Narrow" panose="020B0606020202030204" pitchFamily="34" charset="0"/>
              </a:rPr>
              <a:t>Стратегію створення безпечного середовища в ЗДО</a:t>
            </a:r>
          </a:p>
          <a:p>
            <a:r>
              <a:rPr lang="uk-UA" sz="2400" dirty="0" smtClean="0">
                <a:latin typeface="Arial Narrow" panose="020B0606020202030204" pitchFamily="34" charset="0"/>
              </a:rPr>
              <a:t>Впроваджувати чіткі алгоритми дій у разі небезпеки</a:t>
            </a:r>
          </a:p>
          <a:p>
            <a:r>
              <a:rPr lang="uk-UA" sz="2400" dirty="0" smtClean="0">
                <a:latin typeface="Arial Narrow" panose="020B0606020202030204" pitchFamily="34" charset="0"/>
              </a:rPr>
              <a:t>Систематизувати навчання педагогів і дітей щодо дій у різних ситуаціях</a:t>
            </a:r>
          </a:p>
          <a:p>
            <a:r>
              <a:rPr lang="uk-UA" sz="2400" dirty="0" smtClean="0">
                <a:latin typeface="Arial Narrow" panose="020B0606020202030204" pitchFamily="34" charset="0"/>
              </a:rPr>
              <a:t>Забезпечити комфортне перебування в укриттях учасників освітнього процесу, не перериваючи освітній процес з дітьми</a:t>
            </a:r>
          </a:p>
          <a:p>
            <a:r>
              <a:rPr lang="uk-UA" sz="2400" dirty="0" smtClean="0">
                <a:latin typeface="Arial Narrow" panose="020B0606020202030204" pitchFamily="34" charset="0"/>
              </a:rPr>
              <a:t>Запобігати проявам фізичного та психологічного насильства</a:t>
            </a:r>
          </a:p>
          <a:p>
            <a:r>
              <a:rPr lang="uk-UA" sz="2400" dirty="0" smtClean="0">
                <a:latin typeface="Arial Narrow" panose="020B0606020202030204" pitchFamily="34" charset="0"/>
              </a:rPr>
              <a:t>Дотримуватися прав і норм фізичної, інформаційної та </a:t>
            </a:r>
            <a:r>
              <a:rPr lang="uk-UA" sz="2400" dirty="0" err="1" smtClean="0">
                <a:latin typeface="Arial Narrow" panose="020B0606020202030204" pitchFamily="34" charset="0"/>
              </a:rPr>
              <a:t>психо</a:t>
            </a:r>
            <a:r>
              <a:rPr lang="uk-UA" sz="2400" dirty="0" smtClean="0">
                <a:latin typeface="Arial Narrow" panose="020B0606020202030204" pitchFamily="34" charset="0"/>
              </a:rPr>
              <a:t>-соціальної небезпеки</a:t>
            </a:r>
          </a:p>
          <a:p>
            <a:pPr marL="0" indent="0" algn="ctr">
              <a:buNone/>
            </a:pPr>
            <a:r>
              <a:rPr lang="uk-UA" sz="2400" b="1" i="1" dirty="0" smtClean="0">
                <a:latin typeface="Arial Narrow" panose="020B0606020202030204" pitchFamily="34" charset="0"/>
              </a:rPr>
              <a:t>Строки реалізації Концепції безпеки – 2023-2025 роки</a:t>
            </a:r>
            <a:endParaRPr lang="uk-UA" sz="2400" b="1" i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512" y="643524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27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70080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C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br>
              <a:rPr lang="uk-UA" sz="3200" b="1" dirty="0" smtClean="0">
                <a:solidFill>
                  <a:srgbClr val="C00C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 smtClean="0">
                <a:solidFill>
                  <a:srgbClr val="C00C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безпечного освітнього середовища </a:t>
            </a:r>
            <a:br>
              <a:rPr lang="uk-UA" sz="3000" b="1" dirty="0" smtClean="0">
                <a:solidFill>
                  <a:srgbClr val="C00C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C00C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ЗДО «Веснянка» уже в дії</a:t>
            </a:r>
            <a:r>
              <a:rPr lang="uk-UA" sz="3200" b="1" dirty="0" smtClean="0">
                <a:solidFill>
                  <a:srgbClr val="C00C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200" b="1" dirty="0" smtClean="0">
                <a:solidFill>
                  <a:srgbClr val="C00C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2023-2025 роки)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536504" cy="4896544"/>
          </a:xfrm>
          <a:solidFill>
            <a:schemeClr val="bg1"/>
          </a:solidFill>
          <a:ln>
            <a:solidFill>
              <a:srgbClr val="C00C44"/>
            </a:solidFill>
          </a:ln>
        </p:spPr>
        <p:txBody>
          <a:bodyPr>
            <a:noAutofit/>
          </a:bodyPr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Створити безпечне освітнє середовище - одне з першочергових завдань </a:t>
            </a:r>
            <a: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кожного ЗДО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Головна мета </a:t>
            </a:r>
            <a:r>
              <a:rPr lang="uk-UA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створення безпечного освітнього середовища </a:t>
            </a:r>
            <a: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uk-UA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 «Веснянка» - забезпечення </a:t>
            </a:r>
            <a:r>
              <a:rPr lang="uk-UA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рівних, належних і безпечних умов здобуття освіти та педагогічної діяльності, надання якісних освітніх послуг здобувачам дошкільної освіти, медичного обслуговування та </a:t>
            </a:r>
            <a: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харчування.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Розкрито шляхи досягнення стратегічних цілей щодо створення безпечного середовища та очікувані результати реалізації СТРАТЕГІЇ до 2025 року.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71081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12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9294">
            <a:off x="845097" y="2407772"/>
            <a:ext cx="3695038" cy="277127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9775">
            <a:off x="331010" y="3403263"/>
            <a:ext cx="3118374" cy="25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408713" cy="908720"/>
          </a:xfrm>
        </p:spPr>
        <p:txBody>
          <a:bodyPr>
            <a:normAutofit/>
          </a:bodyPr>
          <a:lstStyle/>
          <a:p>
            <a:r>
              <a:rPr lang="uk-UA" sz="3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Рекомендовано вихователям ЗДО</a:t>
            </a:r>
            <a:endParaRPr lang="uk-UA" sz="33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924942"/>
            <a:ext cx="6192687" cy="3672409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Кейс безпеки </a:t>
            </a:r>
            <a:r>
              <a:rPr lang="uk-UA" sz="1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Arial Narrow" panose="020B0606020202030204" pitchFamily="34" charset="0"/>
                <a:hlinkClick r:id="rId3"/>
              </a:rPr>
              <a:t>https</a:t>
            </a:r>
            <a:r>
              <a:rPr lang="en-US" sz="1400" dirty="0">
                <a:solidFill>
                  <a:srgbClr val="C00000"/>
                </a:solidFill>
                <a:latin typeface="Arial Narrow" panose="020B0606020202030204" pitchFamily="34" charset="0"/>
                <a:hlinkClick r:id="rId3"/>
              </a:rPr>
              <a:t>://</a:t>
            </a:r>
            <a:r>
              <a:rPr lang="en-US" sz="1400" dirty="0" smtClean="0">
                <a:solidFill>
                  <a:srgbClr val="C00000"/>
                </a:solidFill>
                <a:latin typeface="Arial Narrow" panose="020B0606020202030204" pitchFamily="34" charset="0"/>
                <a:hlinkClick r:id="rId3"/>
              </a:rPr>
              <a:t>uied.org.ua/wp-content/uploads/2023/06/kejs-bezpeky.pdf</a:t>
            </a:r>
            <a:r>
              <a:rPr lang="uk-UA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Arial Narrow" panose="020B0606020202030204" pitchFamily="34" charset="0"/>
              </a:rPr>
              <a:t>Нормативно-правова база на 2023/2024 навчальний рік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Arial Narrow" panose="020B0606020202030204" pitchFamily="34" charset="0"/>
              </a:rPr>
              <a:t>Орієнтовний перелік документів, які регламентують питання охорони праці та безпеки життєдіяльності у ЗДО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Arial Narrow" panose="020B0606020202030204" pitchFamily="34" charset="0"/>
              </a:rPr>
              <a:t>Додаткова література щодо безпеки життєдіяльності (документи, практики)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Arial Narrow" panose="020B0606020202030204" pitchFamily="34" charset="0"/>
              </a:rPr>
              <a:t>Відеотека (</a:t>
            </a:r>
            <a:r>
              <a:rPr lang="uk-UA" sz="2000" b="1" dirty="0" err="1" smtClean="0">
                <a:latin typeface="Arial Narrow" panose="020B0606020202030204" pitchFamily="34" charset="0"/>
              </a:rPr>
              <a:t>підбірка</a:t>
            </a:r>
            <a:r>
              <a:rPr lang="uk-UA" sz="2000" b="1" dirty="0" smtClean="0">
                <a:latin typeface="Arial Narrow" panose="020B0606020202030204" pitchFamily="34" charset="0"/>
              </a:rPr>
              <a:t> </a:t>
            </a:r>
            <a:r>
              <a:rPr lang="uk-UA" sz="2000" b="1" dirty="0" err="1" smtClean="0">
                <a:latin typeface="Arial Narrow" panose="020B0606020202030204" pitchFamily="34" charset="0"/>
              </a:rPr>
              <a:t>відеозанять</a:t>
            </a:r>
            <a:r>
              <a:rPr lang="uk-UA" sz="2000" b="1" dirty="0" smtClean="0">
                <a:latin typeface="Arial Narrow" panose="020B0606020202030204" pitchFamily="34" charset="0"/>
              </a:rPr>
              <a:t> для дошкільників)</a:t>
            </a:r>
          </a:p>
          <a:p>
            <a:pPr marL="0" indent="0">
              <a:buNone/>
            </a:pPr>
            <a:endParaRPr lang="uk-UA" sz="1800" b="1" dirty="0" smtClean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764704"/>
            <a:ext cx="619268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Arial Narrow" panose="020B0606020202030204" pitchFamily="34" charset="0"/>
              </a:rPr>
              <a:t>Незважаючи на всі фактори, пов’язані з війною в Україні, </a:t>
            </a:r>
            <a:r>
              <a:rPr lang="uk-UA" sz="2000" dirty="0" smtClean="0">
                <a:latin typeface="Arial Narrow" panose="020B0606020202030204" pitchFamily="34" charset="0"/>
              </a:rPr>
              <a:t>дитина дошкільного </a:t>
            </a:r>
            <a:r>
              <a:rPr lang="uk-UA" sz="2000" dirty="0">
                <a:latin typeface="Arial Narrow" panose="020B0606020202030204" pitchFamily="34" charset="0"/>
              </a:rPr>
              <a:t>віку має бути в центрі уваги </a:t>
            </a:r>
            <a:r>
              <a:rPr lang="uk-UA" sz="2000" dirty="0" smtClean="0">
                <a:latin typeface="Arial Narrow" panose="020B0606020202030204" pitchFamily="34" charset="0"/>
              </a:rPr>
              <a:t>дорослих. У </a:t>
            </a:r>
            <a:r>
              <a:rPr lang="uk-UA" sz="2000" dirty="0">
                <a:latin typeface="Arial Narrow" panose="020B0606020202030204" pitchFamily="34" charset="0"/>
              </a:rPr>
              <a:t>пріоритеті </a:t>
            </a:r>
            <a:r>
              <a:rPr lang="uk-UA" sz="2000" dirty="0" smtClean="0">
                <a:latin typeface="Arial Narrow" panose="020B0606020202030204" pitchFamily="34" charset="0"/>
              </a:rPr>
              <a:t>мають </a:t>
            </a:r>
            <a:r>
              <a:rPr lang="uk-UA" sz="2000" dirty="0">
                <a:latin typeface="Arial Narrow" panose="020B0606020202030204" pitchFamily="34" charset="0"/>
              </a:rPr>
              <a:t>бути її </a:t>
            </a:r>
            <a:r>
              <a:rPr lang="uk-UA" sz="2000" dirty="0" smtClean="0">
                <a:latin typeface="Arial Narrow" panose="020B0606020202030204" pitchFamily="34" charset="0"/>
              </a:rPr>
              <a:t>повноцінний розвиток, добробут </a:t>
            </a:r>
            <a:r>
              <a:rPr lang="uk-UA" sz="2000" dirty="0">
                <a:latin typeface="Arial Narrow" panose="020B0606020202030204" pitchFamily="34" charset="0"/>
              </a:rPr>
              <a:t>і </a:t>
            </a:r>
            <a:r>
              <a:rPr lang="uk-UA" sz="2000" dirty="0" smtClean="0">
                <a:latin typeface="Arial Narrow" panose="020B0606020202030204" pitchFamily="34" charset="0"/>
              </a:rPr>
              <a:t>безпека. Саме </a:t>
            </a:r>
            <a:r>
              <a:rPr lang="uk-UA" sz="2000" dirty="0">
                <a:latin typeface="Arial Narrow" panose="020B0606020202030204" pitchFamily="34" charset="0"/>
              </a:rPr>
              <a:t>тому </a:t>
            </a:r>
            <a:r>
              <a:rPr lang="uk-UA" sz="2000" dirty="0" smtClean="0">
                <a:latin typeface="Arial Narrow" panose="020B0606020202030204" pitchFamily="34" charset="0"/>
              </a:rPr>
              <a:t>за підтримки МОН створено </a:t>
            </a:r>
            <a:r>
              <a:rPr lang="uk-UA" sz="2000" dirty="0">
                <a:latin typeface="Arial Narrow" panose="020B0606020202030204" pitchFamily="34" charset="0"/>
              </a:rPr>
              <a:t>методичний кейс для педагогічних </a:t>
            </a:r>
            <a:r>
              <a:rPr lang="uk-UA" sz="2000" dirty="0" smtClean="0">
                <a:latin typeface="Arial Narrow" panose="020B0606020202030204" pitchFamily="34" charset="0"/>
              </a:rPr>
              <a:t>працівників з безпеки, який наповнений </a:t>
            </a:r>
            <a:r>
              <a:rPr lang="uk-UA" sz="2000" dirty="0">
                <a:latin typeface="Arial Narrow" panose="020B0606020202030204" pitchFamily="34" charset="0"/>
              </a:rPr>
              <a:t>практичними матеріалами.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13" y="188640"/>
            <a:ext cx="2563484" cy="64087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725296" y="65538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13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marL="342900" lvl="0" indent="203200" algn="just">
              <a:spcBef>
                <a:spcPct val="20000"/>
              </a:spcBef>
            </a:pPr>
            <a:r>
              <a:rPr lang="uk-UA" sz="2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Кейс безпеки.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Нормативно-правова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база</a:t>
            </a:r>
            <a:r>
              <a:rPr lang="uk-UA" sz="2500" b="1" dirty="0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 на 2023/2024 </a:t>
            </a:r>
            <a:r>
              <a:rPr lang="uk-UA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н.р</a:t>
            </a:r>
            <a:r>
              <a:rPr lang="uk-UA" sz="2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Liberation Sans"/>
                <a:cs typeface="Times New Roman" panose="02020603050405020304" pitchFamily="18" charset="0"/>
              </a:rPr>
              <a:t>.</a:t>
            </a:r>
            <a:endParaRPr lang="uk-UA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336704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Закон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України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 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дошкільну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освіту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2"/>
              </a:rPr>
              <a:t>»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11.07.2001 № 2628-</a:t>
            </a:r>
            <a:r>
              <a:rPr lang="en-US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III</a:t>
            </a:r>
            <a:endParaRPr lang="ru-RU" sz="1250" dirty="0" smtClean="0">
              <a:solidFill>
                <a:srgbClr val="000000"/>
              </a:solidFill>
              <a:latin typeface="Arial Narrow"/>
              <a:ea typeface="Liberation Sans"/>
              <a:cs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Постанова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Кабінету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Міністрів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України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12.03.2003. 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№ 305 «</a:t>
            </a:r>
            <a:r>
              <a:rPr lang="en-US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Про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 </a:t>
            </a:r>
            <a:r>
              <a:rPr lang="en-US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3"/>
              </a:rPr>
              <a:t>затвердження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Положення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про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заклад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en-US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en-US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</a:t>
            </a:r>
            <a:endParaRPr lang="uk-UA" sz="1250" u="sng" dirty="0" smtClean="0">
              <a:solidFill>
                <a:srgbClr val="000000"/>
              </a:solidFill>
              <a:latin typeface="Arial Narrow"/>
              <a:ea typeface="Liberation Sans"/>
              <a:cs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Розпорядження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Кабінету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Міністрів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України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4"/>
              </a:rPr>
              <a:t>від 07.04.2023 № 301-р «Про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схвалення Концепції безпеки закладів освіти».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Наказ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 12.01.2021 № 33 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затвердження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5"/>
              </a:rPr>
              <a:t> Базового компонента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(Державного стандарту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): нова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редакція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Наказ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Міністерства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охорони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здоров’я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України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6"/>
              </a:rPr>
              <a:t> 24.03.2016 № 234 «Про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затвердження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Санітарного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регламенту для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дошкільних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навчальних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закладів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Наказ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Міністерства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економіки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28.09.2021 № 620–21 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затвердження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професійного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 стандарту «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Керівник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 (директор) закладу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7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Наказ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Міністерства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економіки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19.10.2021 № 755–21 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затвердження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професійного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 стандарту «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Вихователь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 закладу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дошкільної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освіти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8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Лист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 14.08.2020 № 1/9-436 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створення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безпечного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9"/>
              </a:rPr>
              <a:t>освітнього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середовища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в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закладі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та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попередження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і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протидії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булінгу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(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цькуванню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)».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Лист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 29.03.2022 № 1/3737-22 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забезпечення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0"/>
              </a:rPr>
              <a:t>психологічного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супроводу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учасників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освітнього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процесу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в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умовах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воєнного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стану в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Україні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Лист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 02.04.2022 № 1/3845-22 «Про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рекомендації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 для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1"/>
              </a:rPr>
              <a:t>працівників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закладів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на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період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дії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воєнного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стану в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Україні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uk-UA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Лист МОН від 25.04.2022 № 1/4428-22 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«Методичні рекомендації щодо</a:t>
            </a:r>
            <a:r>
              <a:rPr lang="uk-UA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проведення просвітницької роботи з учасниками освітнього процесу в закладах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дошкільної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освіти з питань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уникнення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враження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2"/>
              </a:rPr>
              <a:t>мінами, вибухонебезпечними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предметами та ознайомлення з правилами поводження в надзвичайних ситуаціях».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Лист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Державної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служби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України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з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надзвичайних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ситуацій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14.06.2022 № 03­1870/162-2</a:t>
            </a:r>
            <a:r>
              <a:rPr lang="en-US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 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«Про організацію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укриття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працівників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 та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дітей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 у закладах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освіти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3"/>
              </a:rPr>
              <a:t>»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Лист МОН від 22.06.2022 № 1/6894-22 «Про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методичні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рекомендації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4"/>
              </a:rPr>
              <a:t>щодо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організації освітнього процесу в закладах дошкільної освіти в літній період».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Лист МОН </a:t>
            </a:r>
            <a:r>
              <a:rPr lang="ru-RU" sz="1250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від</a:t>
            </a:r>
            <a:r>
              <a:rPr lang="ru-RU" sz="1250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26.07.2022 № 1/8462-22 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«Про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оптимізацію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виконання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заходів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з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підготовки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закладів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освіти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до нового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навчального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року та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опалювального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5"/>
              </a:rPr>
              <a:t> сезону в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умовах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воєнного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стану».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Лист МОН від 31.05.2023 № 4/1798-23 «Рекомендації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щодо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організації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 </a:t>
            </a:r>
            <a:r>
              <a:rPr lang="uk-UA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6"/>
              </a:rPr>
              <a:t>діяльності</a:t>
            </a:r>
            <a:r>
              <a:rPr lang="uk-UA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закладів дошкільної освіти в літній період в умовах воєнного стану».</a:t>
            </a:r>
            <a:endParaRPr lang="uk-UA" sz="1250" dirty="0" smtClean="0">
              <a:latin typeface="Times New Roman"/>
              <a:ea typeface="Liberation Sans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310515" algn="l"/>
                <a:tab pos="457200" algn="l"/>
              </a:tabLst>
            </a:pP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Лист МОН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від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 20.06.2023 № 1/8820-23 "«Про організацію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безпечного</a:t>
            </a:r>
            <a:r>
              <a:rPr lang="ru-RU" sz="1250" u="sng" dirty="0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 </a:t>
            </a:r>
            <a:r>
              <a:rPr lang="ru-RU" sz="1250" u="sng" dirty="0" err="1" smtClean="0">
                <a:solidFill>
                  <a:srgbClr val="0000FF"/>
                </a:solidFill>
                <a:latin typeface="Arial Narrow"/>
                <a:ea typeface="Liberation Sans"/>
                <a:cs typeface="Liberation Sans"/>
                <a:hlinkClick r:id="rId17"/>
              </a:rPr>
              <a:t>освітнього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простору в закладах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дошкільної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освіти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та </a:t>
            </a:r>
            <a:r>
              <a:rPr lang="ru-RU" sz="1250" u="sng" dirty="0" err="1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обладнання</a:t>
            </a:r>
            <a:r>
              <a:rPr lang="ru-RU" sz="1250" u="sng" dirty="0" smtClean="0">
                <a:solidFill>
                  <a:srgbClr val="000000"/>
                </a:solidFill>
                <a:latin typeface="Arial Narrow"/>
                <a:ea typeface="Liberation Sans"/>
                <a:cs typeface="Liberation Sans"/>
              </a:rPr>
              <a:t> укриттів».</a:t>
            </a:r>
            <a:endParaRPr lang="uk-UA" sz="1250" dirty="0">
              <a:latin typeface="Times New Roman"/>
              <a:ea typeface="Times New Roman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1081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54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76470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Кейс безпеки. </a:t>
            </a:r>
            <a:r>
              <a:rPr lang="uk-UA" sz="2400" b="1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Документи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,</a:t>
            </a:r>
            <a:r>
              <a:rPr lang="uk-UA" sz="2400" b="1" spc="4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які</a:t>
            </a:r>
            <a:r>
              <a:rPr lang="uk-UA" sz="2400" b="1" spc="4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регламентують</a:t>
            </a:r>
            <a:r>
              <a:rPr lang="uk-UA" sz="2400" b="1" spc="45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питання</a:t>
            </a:r>
            <a:r>
              <a:rPr lang="uk-UA" sz="2400" b="1" spc="4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охорони</a:t>
            </a:r>
            <a:r>
              <a:rPr lang="uk-UA" sz="2400" b="1" spc="4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праці</a:t>
            </a:r>
            <a:r>
              <a:rPr lang="uk-UA" sz="2400" b="1" spc="45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та</a:t>
            </a:r>
            <a:r>
              <a:rPr lang="uk-UA" sz="2400" b="1" spc="-505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безпеки</a:t>
            </a:r>
            <a:r>
              <a:rPr lang="uk-UA" sz="2400" b="1" spc="-95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життєдіяльності</a:t>
            </a:r>
            <a:r>
              <a:rPr lang="uk-UA" sz="2400" b="1" spc="-9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у</a:t>
            </a:r>
            <a:r>
              <a:rPr lang="uk-UA" sz="2400" b="1" spc="-9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ЗДО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4852" y="836712"/>
            <a:ext cx="8667628" cy="5688632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Закон </a:t>
            </a:r>
            <a:r>
              <a:rPr lang="uk-UA" sz="4000" dirty="0">
                <a:latin typeface="Arial Narrow" panose="020B0606020202030204" pitchFamily="34" charset="0"/>
              </a:rPr>
              <a:t>України «Про охорону праці</a:t>
            </a:r>
            <a:r>
              <a:rPr lang="uk-UA" sz="4000" dirty="0" smtClean="0">
                <a:latin typeface="Arial Narrow" panose="020B0606020202030204" pitchFamily="34" charset="0"/>
              </a:rPr>
              <a:t>».</a:t>
            </a:r>
          </a:p>
          <a:p>
            <a:pPr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Кодекс </a:t>
            </a:r>
            <a:r>
              <a:rPr lang="uk-UA" sz="4000" dirty="0">
                <a:latin typeface="Arial Narrow" panose="020B0606020202030204" pitchFamily="34" charset="0"/>
              </a:rPr>
              <a:t>законів про працю </a:t>
            </a:r>
            <a:r>
              <a:rPr lang="uk-UA" sz="4000" dirty="0" smtClean="0">
                <a:latin typeface="Arial Narrow" panose="020B0606020202030204" pitchFamily="34" charset="0"/>
              </a:rPr>
              <a:t>України.</a:t>
            </a:r>
          </a:p>
          <a:p>
            <a:pPr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Кодекс </a:t>
            </a:r>
            <a:r>
              <a:rPr lang="uk-UA" sz="4000" dirty="0">
                <a:latin typeface="Arial Narrow" panose="020B0606020202030204" pitchFamily="34" charset="0"/>
              </a:rPr>
              <a:t>цивільного захисту </a:t>
            </a:r>
            <a:r>
              <a:rPr lang="uk-UA" sz="4000" dirty="0" smtClean="0">
                <a:latin typeface="Arial Narrow" panose="020B0606020202030204" pitchFamily="34" charset="0"/>
              </a:rPr>
              <a:t>України.</a:t>
            </a:r>
          </a:p>
          <a:p>
            <a:pPr algn="just"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Про </a:t>
            </a:r>
            <a:r>
              <a:rPr lang="uk-UA" sz="4000" dirty="0">
                <a:latin typeface="Arial Narrow" panose="020B0606020202030204" pitchFamily="34" charset="0"/>
              </a:rPr>
              <a:t>організацію роботи з охорони праці та безпеки життєдіяльності учасників освітнього процесу в установах і закладах освіти, затверджене наказом Міністерства освіти  і  науки  України  від  26.12.2017  №   1669,  зареєстроване  в  Міністерстві  юстиції України 23.01.2018 за № 100/31552</a:t>
            </a:r>
            <a:r>
              <a:rPr lang="uk-UA" sz="40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Положення </a:t>
            </a:r>
            <a:r>
              <a:rPr lang="uk-UA" sz="4000" dirty="0">
                <a:latin typeface="Arial Narrow" panose="020B0606020202030204" pitchFamily="34" charset="0"/>
              </a:rPr>
              <a:t>про порядок проведення навчання і перевірки знань з питань охорони праці в закладах, установах, організаціях, підприємствах, підпорядкованих Міністерству освіти і науки України, затверджене наказом Міністерства освіти і науки України від 18.04.2006 № 304, зареєстроване 3 в Міністерстві юстиції України 07.07.2006 за № 806/12680 (у редакції наказу Міністерства освіти і науки України від 22.11.2017 № 1514</a:t>
            </a:r>
            <a:r>
              <a:rPr lang="uk-UA" sz="4000" dirty="0" smtClean="0">
                <a:latin typeface="Arial Narrow" panose="020B0606020202030204" pitchFamily="34" charset="0"/>
              </a:rPr>
              <a:t>).</a:t>
            </a:r>
          </a:p>
          <a:p>
            <a:pPr algn="just"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Типове </a:t>
            </a:r>
            <a:r>
              <a:rPr lang="uk-UA" sz="4000" dirty="0">
                <a:latin typeface="Arial Narrow" panose="020B0606020202030204" pitchFamily="34" charset="0"/>
              </a:rPr>
              <a:t>положення про порядок проведення навчання і перевірки знань з питань охорони праці, затверджене наказом Державного комітету України з нагляду за охороною  праці  від  26.01.2005  №   15,  зареєстроване  в  Міністерстві  юстиції  України 15.02. 2005 за № 231/10511).</a:t>
            </a:r>
          </a:p>
          <a:p>
            <a:pPr algn="just"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Типове </a:t>
            </a:r>
            <a:r>
              <a:rPr lang="uk-UA" sz="4000" dirty="0">
                <a:latin typeface="Arial Narrow" panose="020B0606020202030204" pitchFamily="34" charset="0"/>
              </a:rPr>
              <a:t>положення про службу охорони праці, затверджене наказом Держнаглядохоронпраці України від 15.11.2004 № 255, зареєстроване в Міністерстві юстиції України 01.12.2004 за № 1526/10125.</a:t>
            </a:r>
          </a:p>
          <a:p>
            <a:pPr algn="just"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Положення </a:t>
            </a:r>
            <a:r>
              <a:rPr lang="uk-UA" sz="4000" dirty="0">
                <a:latin typeface="Arial Narrow" panose="020B0606020202030204" pitchFamily="34" charset="0"/>
              </a:rPr>
              <a:t>про розробку інструкцій з охорони праці, затверджене наказом Держнаглядохоронпраці України від 29.01.1998 № 9, зареєстроване в Міністерстві юстиції України 07.04.1998 за № 226/2666 (у редакції наказу Міністерства соціальної політики України від 30.03.2017 № 526</a:t>
            </a:r>
            <a:r>
              <a:rPr lang="uk-UA" sz="4000" dirty="0" smtClean="0">
                <a:latin typeface="Arial Narrow" panose="020B0606020202030204" pitchFamily="34" charset="0"/>
              </a:rPr>
              <a:t>).</a:t>
            </a:r>
          </a:p>
          <a:p>
            <a:pPr algn="just"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Положення </a:t>
            </a:r>
            <a:r>
              <a:rPr lang="uk-UA" sz="4000" dirty="0">
                <a:latin typeface="Arial Narrow" panose="020B0606020202030204" pitchFamily="34" charset="0"/>
              </a:rPr>
              <a:t>про порядок розслідування нещасних випадків, що сталися із здобувачами освіти під час освітнього процесу, затверджене наказом Міністерства освіти і науки України 16.05. 2019 № 659, зареєстроване в Міністерстві юстиції України 13.06. 2019 за № 612/33583.</a:t>
            </a:r>
          </a:p>
          <a:p>
            <a:pPr algn="just">
              <a:buAutoNum type="arabicPeriod"/>
            </a:pPr>
            <a:r>
              <a:rPr lang="uk-UA" sz="4000" dirty="0" smtClean="0">
                <a:latin typeface="Arial Narrow" panose="020B0606020202030204" pitchFamily="34" charset="0"/>
              </a:rPr>
              <a:t>Типові </a:t>
            </a:r>
            <a:r>
              <a:rPr lang="uk-UA" sz="4000" dirty="0">
                <a:latin typeface="Arial Narrow" panose="020B0606020202030204" pitchFamily="34" charset="0"/>
              </a:rPr>
              <a:t>правила внутрішнього розпорядку для працівників державних навчально-виховних закладів України, затверджені наказом Міністерства освіти України від 20.12.1993 № 455, зареєстровані в Міністерстві юстиції України 02.06.1994 за № 121/330).</a:t>
            </a:r>
          </a:p>
          <a:p>
            <a:pPr marL="0" indent="0" algn="just">
              <a:buNone/>
            </a:pPr>
            <a:endParaRPr lang="uk-UA" sz="2500" dirty="0" smtClean="0"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2500" dirty="0" smtClean="0">
                <a:solidFill>
                  <a:prstClr val="black"/>
                </a:solidFill>
              </a:rPr>
              <a:t> </a:t>
            </a:r>
            <a:endParaRPr lang="uk-UA" sz="25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uk-UA" sz="1800" dirty="0" smtClean="0">
              <a:latin typeface="Arial Narrow" panose="020B0606020202030204" pitchFamily="34" charset="0"/>
            </a:endParaRPr>
          </a:p>
          <a:p>
            <a:pPr algn="just"/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869582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15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pPr marL="215265" lvl="0" indent="-342900">
              <a:spcBef>
                <a:spcPts val="575"/>
              </a:spcBef>
            </a:pPr>
            <a:r>
              <a:rPr lang="uk-UA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/>
            </a:r>
            <a:b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Кейс безпеки. </a:t>
            </a:r>
            <a:r>
              <a:rPr lang="uk-UA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Додаткова</a:t>
            </a:r>
            <a:r>
              <a:rPr lang="uk-UA" sz="3100" b="1" spc="155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література з </a:t>
            </a:r>
            <a:r>
              <a:rPr lang="uk-UA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БЖД</a:t>
            </a:r>
            <a:r>
              <a:rPr lang="uk-UA" sz="31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/>
            </a:r>
            <a:br>
              <a:rPr lang="uk-UA" sz="31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prstClr val="black"/>
                </a:solidFill>
                <a:latin typeface="Arial"/>
                <a:ea typeface="Cambria"/>
                <a:cs typeface="Cambria"/>
              </a:rPr>
              <a:t> </a:t>
            </a:r>
            <a:r>
              <a:rPr lang="uk-UA" sz="1300" dirty="0">
                <a:solidFill>
                  <a:prstClr val="black"/>
                </a:solidFill>
                <a:latin typeface="Cambria"/>
                <a:ea typeface="Cambria"/>
                <a:cs typeface="Cambria"/>
              </a:rPr>
              <a:t/>
            </a:r>
            <a:br>
              <a:rPr lang="uk-UA" sz="1300" dirty="0">
                <a:solidFill>
                  <a:prstClr val="black"/>
                </a:solidFill>
                <a:latin typeface="Cambria"/>
                <a:ea typeface="Cambria"/>
                <a:cs typeface="Cambria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904656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pPr marR="66040" lvl="0" algn="just">
              <a:lnSpc>
                <a:spcPct val="138000"/>
              </a:lnSpc>
              <a:buSzPts val="1200"/>
              <a:buFont typeface="Cambria"/>
              <a:buAutoNum type="arabicPeriod"/>
              <a:tabLst>
                <a:tab pos="437515" algn="l"/>
              </a:tabLst>
            </a:pPr>
            <a:r>
              <a:rPr lang="uk-UA" dirty="0" smtClean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Пам’ятка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для керівника закладу дошкільної освіти щодо організації роботи з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охо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рони праці та безпеки життєдіяльності. Упорядник Олена </a:t>
            </a:r>
            <a:r>
              <a:rPr lang="uk-UA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Швачова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, головний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спеціаліст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відділу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дошкільної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Департаменту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дошкільної,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шкільної,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позашкільної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та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інклюзивної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Міністерства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і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науки</a:t>
            </a:r>
            <a:r>
              <a:rPr lang="uk-UA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України.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R="65405" lvl="0" algn="just">
              <a:lnSpc>
                <a:spcPct val="138000"/>
              </a:lnSpc>
              <a:buSzPts val="1200"/>
              <a:buFont typeface="Cambria"/>
              <a:buAutoNum type="arabicPeriod"/>
              <a:tabLst>
                <a:tab pos="482600" algn="l"/>
              </a:tabLst>
            </a:pP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Типова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програма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підвищення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кваліфікації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педагогічних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працівників</a:t>
            </a:r>
            <a:r>
              <a:rPr lang="uk-UA" u="sng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щодо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о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рганізації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безпечного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освітнього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простору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в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закладі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дошкільної</a:t>
            </a:r>
            <a:r>
              <a:rPr lang="uk-UA" spc="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освіти.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Розробники: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 err="1">
                <a:latin typeface="Arial Narrow" panose="020B0606020202030204" pitchFamily="34" charset="0"/>
                <a:ea typeface="Cambria"/>
                <a:cs typeface="Cambria"/>
              </a:rPr>
              <a:t>Косенчук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О.Г.,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кандидатом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педагогічних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наук,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доцентом,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начальником</a:t>
            </a:r>
            <a:r>
              <a:rPr lang="uk-UA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відділу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дошкільної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УІРО,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 err="1">
                <a:latin typeface="Arial Narrow" panose="020B0606020202030204" pitchFamily="34" charset="0"/>
                <a:ea typeface="Cambria"/>
                <a:cs typeface="Cambria"/>
              </a:rPr>
              <a:t>Стягунова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О.О.,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кандидатом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педагогічних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наук,</a:t>
            </a:r>
            <a:r>
              <a:rPr lang="uk-UA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методистом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відділу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дошкільної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освіти.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R="68580" lvl="0" algn="just">
              <a:lnSpc>
                <a:spcPct val="138000"/>
              </a:lnSpc>
              <a:buSzPts val="1200"/>
              <a:buFont typeface="Cambria"/>
              <a:buAutoNum type="arabicPeriod"/>
              <a:tabLst>
                <a:tab pos="414020" algn="l"/>
              </a:tabLst>
            </a:pP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Абетка</a:t>
            </a:r>
            <a:r>
              <a:rPr lang="uk-UA" u="sng" spc="1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безпеки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.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Матеріали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Державної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служби</a:t>
            </a:r>
            <a:r>
              <a:rPr lang="uk-UA" spc="10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надзвичайних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ситуацій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Україні</a:t>
            </a:r>
            <a:r>
              <a:rPr lang="uk-UA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 err="1">
                <a:latin typeface="Arial Narrow" panose="020B0606020202030204" pitchFamily="34" charset="0"/>
                <a:ea typeface="Cambria"/>
                <a:cs typeface="Cambria"/>
              </a:rPr>
              <a:t>Ройз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С.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 err="1">
                <a:latin typeface="Arial Narrow" panose="020B0606020202030204" pitchFamily="34" charset="0"/>
                <a:ea typeface="Cambria"/>
                <a:cs typeface="Cambria"/>
              </a:rPr>
              <a:t>Супергерої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безпеки.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Як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підготувати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дітей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до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можливих</a:t>
            </a:r>
            <a:r>
              <a:rPr lang="uk-UA" spc="1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надзвичайних</a:t>
            </a:r>
            <a:r>
              <a:rPr lang="uk-UA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ситуацій.</a:t>
            </a:r>
            <a:r>
              <a:rPr lang="uk-UA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Посібник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для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батьків.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R="72390" lvl="0" algn="just">
              <a:lnSpc>
                <a:spcPct val="138000"/>
              </a:lnSpc>
              <a:buSzPts val="1200"/>
              <a:buFont typeface="Cambria"/>
              <a:buAutoNum type="arabicPeriod"/>
              <a:tabLst>
                <a:tab pos="592455" algn="l"/>
              </a:tabLst>
            </a:pP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Фізична</a:t>
            </a:r>
            <a:r>
              <a:rPr lang="uk-UA" u="sng" spc="9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безпека</a:t>
            </a:r>
            <a:r>
              <a:rPr lang="uk-UA" u="sng" spc="29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д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ітей</a:t>
            </a:r>
            <a:r>
              <a:rPr lang="uk-UA" u="sng" spc="9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під</a:t>
            </a:r>
            <a:r>
              <a:rPr lang="uk-UA" u="sng" spc="9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час</a:t>
            </a:r>
            <a:r>
              <a:rPr lang="uk-UA" u="sng" spc="9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війни.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Правила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поведінки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евакуації,</a:t>
            </a:r>
            <a:r>
              <a:rPr lang="uk-UA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на</a:t>
            </a:r>
            <a:r>
              <a:rPr lang="uk-UA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окупованих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територіях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і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в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зоні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бойових</a:t>
            </a:r>
            <a:r>
              <a:rPr lang="uk-UA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dirty="0">
                <a:latin typeface="Arial Narrow" panose="020B0606020202030204" pitchFamily="34" charset="0"/>
                <a:ea typeface="Cambria"/>
                <a:cs typeface="Cambria"/>
              </a:rPr>
              <a:t>дій.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lvl="0" algn="just">
              <a:lnSpc>
                <a:spcPts val="1400"/>
              </a:lnSpc>
              <a:buSzPts val="1200"/>
              <a:buFont typeface="Cambria"/>
              <a:buAutoNum type="arabicPeriod"/>
              <a:tabLst>
                <a:tab pos="455930" algn="l"/>
              </a:tabLst>
            </a:pPr>
            <a:r>
              <a:rPr lang="uk-UA" u="sng" spc="-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Мінна</a:t>
            </a:r>
            <a:r>
              <a:rPr lang="uk-UA" u="sng" spc="-6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безпека</a:t>
            </a:r>
            <a:r>
              <a:rPr lang="uk-UA" u="sng" spc="-6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з</a:t>
            </a:r>
            <a:r>
              <a:rPr lang="uk-UA" u="sng" spc="-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песиком</a:t>
            </a:r>
            <a:r>
              <a:rPr lang="uk-UA" u="sng" spc="-6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Пат</a:t>
            </a:r>
            <a:r>
              <a:rPr lang="uk-UA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роном.</a:t>
            </a:r>
            <a:endParaRPr lang="uk-UA" sz="28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16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marL="65405" lvl="0" indent="-342900">
              <a:spcBef>
                <a:spcPts val="1095"/>
              </a:spcBef>
            </a:pPr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Кейс безпеки.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Відеотека</a:t>
            </a:r>
            <a:r>
              <a:rPr lang="uk-UA" sz="2800" b="1" spc="-14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«Сучасне</a:t>
            </a:r>
            <a:r>
              <a:rPr lang="uk-UA" sz="2800" b="1" spc="-135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дошкілля</a:t>
            </a:r>
            <a:r>
              <a:rPr lang="uk-UA" sz="2800" b="1" spc="-135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під</a:t>
            </a:r>
            <a:r>
              <a:rPr lang="uk-UA" sz="2800" b="1" spc="-135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крилами</a:t>
            </a:r>
            <a:r>
              <a:rPr lang="uk-UA" sz="2800" b="1" spc="-135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захисту»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</a:br>
            <a:r>
              <a:rPr lang="uk-UA" sz="800" b="1" dirty="0">
                <a:solidFill>
                  <a:prstClr val="black"/>
                </a:solidFill>
                <a:latin typeface="Verdana"/>
                <a:ea typeface="Cambria"/>
                <a:cs typeface="Cambria"/>
              </a:rPr>
              <a:t> </a:t>
            </a:r>
            <a:r>
              <a:rPr lang="uk-UA" sz="1100" dirty="0">
                <a:solidFill>
                  <a:prstClr val="black"/>
                </a:solidFill>
                <a:latin typeface="Cambria"/>
                <a:ea typeface="Cambria"/>
                <a:cs typeface="Cambria"/>
              </a:rPr>
              <a:t/>
            </a:r>
            <a:br>
              <a:rPr lang="uk-UA" sz="1100" dirty="0">
                <a:solidFill>
                  <a:prstClr val="black"/>
                </a:solidFill>
                <a:latin typeface="Cambria"/>
                <a:ea typeface="Cambria"/>
                <a:cs typeface="Cambria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976664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marL="227965">
              <a:spcBef>
                <a:spcPts val="60"/>
              </a:spcBef>
              <a:spcAft>
                <a:spcPts val="0"/>
              </a:spcAft>
            </a:pPr>
            <a:r>
              <a:rPr lang="uk-UA" sz="800" b="1" dirty="0">
                <a:latin typeface="Verdana"/>
                <a:ea typeface="Cambria"/>
                <a:cs typeface="Cambria"/>
              </a:rPr>
              <a:t> </a:t>
            </a:r>
            <a:endParaRPr lang="uk-UA" sz="2400" dirty="0">
              <a:latin typeface="Cambria"/>
              <a:ea typeface="Cambria"/>
              <a:cs typeface="Cambria"/>
            </a:endParaRPr>
          </a:p>
          <a:p>
            <a:pPr marL="227965" algn="just">
              <a:spcBef>
                <a:spcPts val="54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Анна</a:t>
            </a:r>
            <a:r>
              <a:rPr lang="uk-UA" sz="7200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Румянцева.</a:t>
            </a:r>
            <a:r>
              <a:rPr lang="uk-UA" sz="7200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"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2"/>
              </a:rPr>
              <a:t>Повіт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2"/>
              </a:rPr>
              <a:t>ряна</a:t>
            </a:r>
            <a:r>
              <a:rPr lang="uk-UA" sz="7200" spc="1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2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2"/>
              </a:rPr>
              <a:t>тривога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"</a:t>
            </a:r>
          </a:p>
          <a:p>
            <a:pPr marL="227965" marR="205295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Ольга</a:t>
            </a:r>
            <a:r>
              <a:rPr lang="uk-UA" sz="7200" spc="-6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Рижко</a:t>
            </a:r>
            <a:r>
              <a:rPr lang="uk-UA" sz="7200" spc="-6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"Небезпечні</a:t>
            </a:r>
            <a:r>
              <a:rPr lang="uk-UA" sz="7200" u="sng" spc="-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п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редмети</a:t>
            </a:r>
            <a:r>
              <a:rPr lang="uk-UA" sz="7200" spc="-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в</a:t>
            </a:r>
            <a:r>
              <a:rPr lang="uk-UA" sz="7200" spc="-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руках</a:t>
            </a:r>
            <a:r>
              <a:rPr lang="uk-UA" sz="7200" spc="-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3"/>
              </a:rPr>
              <a:t>дитини"</a:t>
            </a:r>
            <a:r>
              <a:rPr lang="uk-UA" sz="7200" spc="-30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300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205295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Катерина</a:t>
            </a:r>
            <a:r>
              <a:rPr lang="uk-UA" sz="7200" spc="-40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 smtClean="0">
                <a:latin typeface="Arial Narrow" panose="020B0606020202030204" pitchFamily="34" charset="0"/>
                <a:ea typeface="Cambria"/>
                <a:cs typeface="Cambria"/>
              </a:rPr>
              <a:t>Панкєєва</a:t>
            </a:r>
            <a:r>
              <a:rPr lang="uk-UA" sz="7200" spc="-45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"Небезпечні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4"/>
              </a:rPr>
              <a:t>речі"</a:t>
            </a:r>
            <a:endParaRPr lang="uk-UA" sz="72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Оксана</a:t>
            </a:r>
            <a:r>
              <a:rPr lang="uk-UA" sz="7200" spc="-6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Душнюк</a:t>
            </a:r>
            <a:r>
              <a:rPr lang="uk-UA" sz="7200" spc="-6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"Безпека</a:t>
            </a:r>
            <a:r>
              <a:rPr lang="uk-UA" sz="7200" u="sng" spc="-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на</a:t>
            </a:r>
            <a:r>
              <a:rPr lang="uk-UA" sz="7200" u="sng" spc="-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во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д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5"/>
              </a:rPr>
              <a:t>і"</a:t>
            </a:r>
            <a:endParaRPr lang="uk-UA" sz="72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6794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Катерина</a:t>
            </a:r>
            <a:r>
              <a:rPr lang="uk-UA" sz="7200" spc="-7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Луканичева</a:t>
            </a:r>
            <a:r>
              <a:rPr lang="uk-UA" sz="7200" spc="-7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"Куди</a:t>
            </a:r>
            <a:r>
              <a:rPr lang="uk-UA" sz="7200" spc="-7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слід</a:t>
            </a:r>
            <a:r>
              <a:rPr lang="uk-UA" sz="7200" spc="-7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телефонувати</a:t>
            </a:r>
            <a:r>
              <a:rPr lang="uk-UA" sz="7200" spc="-7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при</a:t>
            </a:r>
            <a:r>
              <a:rPr lang="uk-UA" sz="7200" spc="-7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незвичайних</a:t>
            </a:r>
            <a:r>
              <a:rPr lang="uk-UA" sz="7200" spc="-7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6"/>
              </a:rPr>
              <a:t>ситуаціях"</a:t>
            </a:r>
            <a:r>
              <a:rPr lang="uk-UA" sz="7200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305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6794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Світлана</a:t>
            </a:r>
            <a:r>
              <a:rPr lang="uk-UA" sz="7200" spc="-35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Василюк</a:t>
            </a:r>
            <a:r>
              <a:rPr lang="uk-UA" sz="7200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"Небезпечні</a:t>
            </a:r>
            <a:r>
              <a:rPr lang="uk-UA" sz="7200" spc="-3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7"/>
              </a:rPr>
              <a:t>речі"</a:t>
            </a:r>
            <a:endParaRPr lang="uk-UA" sz="72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algn="just"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Світлана</a:t>
            </a:r>
            <a:r>
              <a:rPr lang="uk-UA" sz="7200" spc="11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Василюк</a:t>
            </a:r>
            <a:r>
              <a:rPr lang="uk-UA" sz="7200" spc="1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"Правила</a:t>
            </a:r>
            <a:r>
              <a:rPr lang="uk-UA" sz="7200" u="sng" spc="11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дорожнього</a:t>
            </a:r>
            <a:r>
              <a:rPr lang="uk-UA" sz="7200" u="sng" spc="11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руху</a:t>
            </a:r>
            <a:r>
              <a:rPr lang="uk-UA" sz="7200" u="sng" spc="11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для</a:t>
            </a:r>
            <a:r>
              <a:rPr lang="uk-UA" sz="7200" u="sng" spc="11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8"/>
              </a:rPr>
              <a:t>дітей"</a:t>
            </a:r>
            <a:endParaRPr lang="uk-UA" sz="7200" dirty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36639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Анна</a:t>
            </a:r>
            <a:r>
              <a:rPr lang="uk-UA" sz="7200" spc="1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Рямянцева</a:t>
            </a:r>
            <a:r>
              <a:rPr lang="uk-UA" sz="7200" spc="2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"Пожежний</a:t>
            </a:r>
            <a:r>
              <a:rPr lang="uk-UA" sz="7200" u="sng" spc="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квест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.</a:t>
            </a:r>
            <a:r>
              <a:rPr lang="uk-UA" sz="7200" u="sng" spc="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Як</a:t>
            </a:r>
            <a:r>
              <a:rPr lang="uk-UA" sz="7200" u="sng" spc="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захиститись</a:t>
            </a:r>
            <a:r>
              <a:rPr lang="uk-UA" sz="7200" u="sng" spc="1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ві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д</a:t>
            </a:r>
            <a:r>
              <a:rPr lang="uk-UA" sz="7200" u="sng" spc="-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диму</a:t>
            </a:r>
            <a:r>
              <a:rPr lang="uk-UA" sz="7200" u="sng" spc="2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9"/>
              </a:rPr>
              <a:t>вдома"</a:t>
            </a:r>
            <a:r>
              <a:rPr lang="uk-UA" sz="7200" spc="-30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305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366395" algn="just">
              <a:lnSpc>
                <a:spcPct val="143000"/>
              </a:lnSpc>
              <a:spcBef>
                <a:spcPts val="62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Ірина</a:t>
            </a:r>
            <a:r>
              <a:rPr lang="uk-UA" sz="7200" spc="-35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Держалюк</a:t>
            </a:r>
            <a:r>
              <a:rPr lang="uk-UA" sz="7200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0"/>
              </a:rPr>
              <a:t>"Небезпечні</a:t>
            </a:r>
            <a:r>
              <a:rPr lang="uk-UA" sz="7200" spc="-3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0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0"/>
              </a:rPr>
              <a:t>речі"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0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(малювання)</a:t>
            </a:r>
          </a:p>
          <a:p>
            <a:pPr marL="227965" marR="995045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Олена</a:t>
            </a:r>
            <a:r>
              <a:rPr lang="uk-UA" sz="7200" spc="16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Івко</a:t>
            </a:r>
            <a:r>
              <a:rPr lang="uk-UA" sz="7200" spc="15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"Казочка</a:t>
            </a:r>
            <a:r>
              <a:rPr lang="uk-UA" sz="7200" u="sng" spc="16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п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ро</a:t>
            </a:r>
            <a:r>
              <a:rPr lang="uk-UA" sz="7200" spc="1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електричні</a:t>
            </a:r>
            <a:r>
              <a:rPr lang="uk-UA" sz="7200" spc="16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прилади"</a:t>
            </a:r>
            <a:r>
              <a:rPr lang="uk-UA" sz="7200" spc="15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1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(малювання)</a:t>
            </a:r>
            <a:r>
              <a:rPr lang="uk-UA" sz="7200" spc="-29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290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995045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Олена</a:t>
            </a:r>
            <a:r>
              <a:rPr lang="uk-UA" sz="7200" spc="-40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Івко</a:t>
            </a:r>
            <a:r>
              <a:rPr lang="uk-UA" sz="7200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"Веселий</a:t>
            </a:r>
            <a:r>
              <a:rPr lang="uk-UA" sz="7200" u="sng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світлоф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ор"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2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(ліплення)</a:t>
            </a:r>
          </a:p>
          <a:p>
            <a:pPr marL="227965" marR="764540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Оксана</a:t>
            </a:r>
            <a:r>
              <a:rPr lang="uk-UA" sz="7200" spc="17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Андрієнко</a:t>
            </a:r>
            <a:r>
              <a:rPr lang="uk-UA" sz="7200" spc="17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"Пожежний</a:t>
            </a:r>
            <a:r>
              <a:rPr lang="uk-UA" sz="7200" u="sng" spc="18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автомобіль</a:t>
            </a:r>
            <a:r>
              <a:rPr lang="uk-UA" sz="7200" spc="17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д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ля</a:t>
            </a:r>
            <a:r>
              <a:rPr lang="uk-UA" sz="7200" u="sng" spc="18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 </a:t>
            </a:r>
            <a:r>
              <a:rPr lang="uk-UA" sz="7200" u="sng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Кроша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"</a:t>
            </a:r>
            <a:r>
              <a:rPr lang="uk-UA" sz="7200" spc="17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3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  <a:r>
              <a:rPr lang="uk-UA" sz="7200" spc="-29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290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764540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Оксана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Андрієнко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"Пішохі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д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ний пе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рехід для </a:t>
            </a:r>
            <a:r>
              <a:rPr lang="uk-UA" sz="7200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Пеппи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4"/>
              </a:rPr>
              <a:t>"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  <a:r>
              <a:rPr lang="uk-UA" sz="7200" spc="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5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764540" algn="just">
              <a:lnSpc>
                <a:spcPct val="14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Юлія</a:t>
            </a:r>
            <a:r>
              <a:rPr lang="uk-UA" sz="7200" spc="-40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Котенко</a:t>
            </a:r>
            <a:r>
              <a:rPr lang="uk-UA" sz="7200" spc="-4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"Світлоф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ор</a:t>
            </a:r>
            <a:r>
              <a:rPr lang="uk-UA" sz="7200" spc="-3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для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свинки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 </a:t>
            </a:r>
            <a:r>
              <a:rPr lang="uk-UA" sz="7200" dirty="0" err="1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Пеппи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5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</a:p>
          <a:p>
            <a:pPr marL="227965" marR="366395" algn="just">
              <a:lnSpc>
                <a:spcPct val="143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Ірина</a:t>
            </a:r>
            <a:r>
              <a:rPr lang="uk-UA" sz="7200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 err="1">
                <a:latin typeface="Arial Narrow" panose="020B0606020202030204" pitchFamily="34" charset="0"/>
                <a:ea typeface="Cambria"/>
                <a:cs typeface="Cambria"/>
              </a:rPr>
              <a:t>Розпутня</a:t>
            </a:r>
            <a:r>
              <a:rPr lang="uk-UA" sz="7200" spc="-35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"П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ральна</a:t>
            </a:r>
            <a:r>
              <a:rPr lang="uk-UA" sz="7200" spc="-3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машина</a:t>
            </a:r>
            <a:r>
              <a:rPr lang="uk-UA" sz="7200" spc="-35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для</a:t>
            </a:r>
            <a:r>
              <a:rPr lang="uk-UA" sz="7200" spc="-3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охайних</a:t>
            </a:r>
            <a:r>
              <a:rPr lang="uk-UA" sz="7200" spc="-3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малят"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6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  <a:r>
              <a:rPr lang="uk-UA" sz="7200" spc="-30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endParaRPr lang="uk-UA" sz="7200" spc="-300" dirty="0" smtClean="0">
              <a:latin typeface="Arial Narrow" panose="020B0606020202030204" pitchFamily="34" charset="0"/>
              <a:ea typeface="Cambria"/>
              <a:cs typeface="Cambria"/>
            </a:endParaRPr>
          </a:p>
          <a:p>
            <a:pPr marL="227965" marR="366395" algn="just">
              <a:lnSpc>
                <a:spcPct val="143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7200" dirty="0" smtClean="0">
                <a:latin typeface="Arial Narrow" panose="020B0606020202030204" pitchFamily="34" charset="0"/>
                <a:ea typeface="Cambria"/>
                <a:cs typeface="Cambria"/>
              </a:rPr>
              <a:t>Тетяна</a:t>
            </a:r>
            <a:r>
              <a:rPr lang="uk-UA" sz="7200" spc="-35" dirty="0" smtClean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Бабич</a:t>
            </a:r>
            <a:r>
              <a:rPr lang="uk-UA" sz="7200" spc="-40" dirty="0">
                <a:latin typeface="Arial Narrow" panose="020B0606020202030204" pitchFamily="34" charset="0"/>
                <a:ea typeface="Cambria"/>
                <a:cs typeface="Cambria"/>
              </a:rPr>
              <a:t> </a:t>
            </a:r>
            <a:r>
              <a:rPr lang="uk-UA" sz="7200" u="sng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7"/>
              </a:rPr>
              <a:t>"Світлоф</a:t>
            </a:r>
            <a:r>
              <a:rPr lang="uk-UA" sz="720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7"/>
              </a:rPr>
              <a:t>ор"</a:t>
            </a:r>
            <a:r>
              <a:rPr lang="uk-UA" sz="7200" spc="-40" dirty="0">
                <a:solidFill>
                  <a:srgbClr val="0000FF"/>
                </a:solidFill>
                <a:latin typeface="Arial Narrow" panose="020B0606020202030204" pitchFamily="34" charset="0"/>
                <a:ea typeface="Cambria"/>
                <a:cs typeface="Cambria"/>
                <a:hlinkClick r:id="rId17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Cambria"/>
                <a:cs typeface="Cambria"/>
              </a:rPr>
              <a:t>(аплікація)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4500" dirty="0">
              <a:latin typeface="Arial Narrow" panose="020B0606020202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1081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17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836712"/>
          </a:xfrm>
        </p:spPr>
        <p:txBody>
          <a:bodyPr/>
          <a:lstStyle/>
          <a:p>
            <a:r>
              <a:rPr lang="uk-UA" sz="33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Рекомендовано педагогічним працівникам ЗДО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2448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Порадник для вихователів «Подбайте про безпеку дітей»</a:t>
            </a:r>
          </a:p>
          <a:p>
            <a:pPr marL="0" lvl="0" indent="0">
              <a:buNone/>
            </a:pP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hlinkClick r:id="rId2"/>
              </a:rPr>
              <a:t>https://</a:t>
            </a:r>
            <a:r>
              <a:rPr 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hlinkClick r:id="rId2"/>
              </a:rPr>
              <a:t>drive.google.com/file/d/11SAGut_UhOTasSBpYDdzfDjfK6PIwT2t/view</a:t>
            </a:r>
            <a:r>
              <a:rPr lang="uk-UA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надворі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в приміщенні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в умовах війни  </a:t>
            </a:r>
          </a:p>
          <a:p>
            <a:pPr lvl="0">
              <a:buFontTx/>
              <a:buChar char="-"/>
            </a:pPr>
            <a:endParaRPr lang="uk-UA" sz="1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>
              <a:buFontTx/>
              <a:buChar char="-"/>
            </a:pPr>
            <a:endParaRPr lang="uk-UA" sz="1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uk-UA" sz="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Порадник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для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батьків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«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Подбайте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про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безпеку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дитини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</a:p>
          <a:p>
            <a:pPr marL="0" lvl="0" indent="0">
              <a:buNone/>
            </a:pP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hlinkClick r:id="rId3"/>
              </a:rPr>
              <a:t>https://</a:t>
            </a:r>
            <a:r>
              <a:rPr 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  <a:hlinkClick r:id="rId3"/>
              </a:rPr>
              <a:t>osvita.ua/doc/files/news/896/89615/Poradnik_dlya_batkiv_Podbajte_pro_bezpek.pdf</a:t>
            </a:r>
            <a:r>
              <a:rPr lang="uk-UA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вдома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поза домом</a:t>
            </a:r>
          </a:p>
          <a:p>
            <a:pPr lvl="0">
              <a:buFontTx/>
              <a:buChar char="-"/>
            </a:pPr>
            <a:r>
              <a:rPr lang="uk-UA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Безпека в умовах війни</a:t>
            </a:r>
          </a:p>
          <a:p>
            <a:pPr marL="0" indent="0">
              <a:buNone/>
            </a:pPr>
            <a:endParaRPr lang="uk-UA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505">
            <a:off x="5993482" y="1322104"/>
            <a:ext cx="1548110" cy="212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12">
            <a:off x="6360291" y="4159988"/>
            <a:ext cx="1695394" cy="237776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18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165304"/>
            <a:ext cx="535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наявні у МК для активного використання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Рекомендовано </a:t>
            </a:r>
            <a:r>
              <a:rPr lang="uk-UA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дошкільників</a:t>
            </a:r>
            <a:endParaRPr lang="uk-UA" sz="4800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Вебсайт «Все про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мінну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безпеку</a:t>
            </a:r>
            <a:r>
              <a:rPr lang="ru-RU" sz="2400" b="1" dirty="0" smtClean="0">
                <a:latin typeface="Arial Narrow" panose="020B0606020202030204" pitchFamily="34" charset="0"/>
              </a:rPr>
              <a:t>» </a:t>
            </a:r>
            <a:r>
              <a:rPr lang="en-US" sz="2400" dirty="0">
                <a:latin typeface="Arial Narrow" panose="020B0606020202030204" pitchFamily="34" charset="0"/>
                <a:hlinkClick r:id="rId2"/>
              </a:rPr>
              <a:t>https://bezpeka.info</a:t>
            </a:r>
            <a:r>
              <a:rPr lang="en-US" sz="2400" dirty="0" smtClean="0">
                <a:latin typeface="Arial Narrow" panose="020B0606020202030204" pitchFamily="34" charset="0"/>
                <a:hlinkClick r:id="rId2"/>
              </a:rPr>
              <a:t>/</a:t>
            </a:r>
            <a:r>
              <a:rPr lang="uk-UA" sz="2400" dirty="0" smtClean="0">
                <a:latin typeface="Arial Narrow" panose="020B0606020202030204" pitchFamily="34" charset="0"/>
              </a:rPr>
              <a:t>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r>
              <a:rPr lang="ru-RU" sz="2400" b="1" dirty="0" err="1" smtClean="0">
                <a:latin typeface="Arial Narrow" panose="020B0606020202030204" pitchFamily="34" charset="0"/>
              </a:rPr>
              <a:t>Навчаємося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мінної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безпеки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всією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родиною </a:t>
            </a:r>
            <a:r>
              <a:rPr lang="en-US" sz="2400" dirty="0" smtClean="0">
                <a:latin typeface="Arial Narrow" panose="020B0606020202030204" pitchFamily="34" charset="0"/>
                <a:hlinkClick r:id="rId3"/>
              </a:rPr>
              <a:t>https</a:t>
            </a:r>
            <a:r>
              <a:rPr lang="en-US" sz="2400" dirty="0">
                <a:latin typeface="Arial Narrow" panose="020B0606020202030204" pitchFamily="34" charset="0"/>
                <a:hlinkClick r:id="rId3"/>
              </a:rPr>
              <a:t>://</a:t>
            </a:r>
            <a:r>
              <a:rPr lang="en-US" sz="2400" dirty="0" smtClean="0">
                <a:latin typeface="Arial Narrow" panose="020B0606020202030204" pitchFamily="34" charset="0"/>
                <a:hlinkClick r:id="rId3"/>
              </a:rPr>
              <a:t>www.unicef.org/ukraine/mine-safety-for-the-family</a:t>
            </a:r>
            <a:r>
              <a:rPr lang="uk-UA" sz="2400" dirty="0" smtClean="0">
                <a:latin typeface="Arial Narrow" panose="020B0606020202030204" pitchFamily="34" charset="0"/>
              </a:rPr>
              <a:t>  </a:t>
            </a:r>
          </a:p>
          <a:p>
            <a:pPr algn="just"/>
            <a:r>
              <a:rPr lang="ru-RU" sz="2400" b="1" dirty="0">
                <a:latin typeface="Arial Narrow" panose="020B0606020202030204" pitchFamily="34" charset="0"/>
              </a:rPr>
              <a:t>«МІННА БЕЗПЕКА НЕ БЕЗ ПЕКА»: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Посібник</a:t>
            </a:r>
            <a:r>
              <a:rPr lang="ru-RU" sz="2400" b="1" dirty="0" smtClean="0">
                <a:latin typeface="Arial Narrow" panose="020B0606020202030204" pitchFamily="34" charset="0"/>
              </a:rPr>
              <a:t> для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дітей</a:t>
            </a:r>
            <a:r>
              <a:rPr lang="ru-RU" sz="2400" b="1" dirty="0" smtClean="0">
                <a:latin typeface="Arial Narrow" panose="020B0606020202030204" pitchFamily="34" charset="0"/>
              </a:rPr>
              <a:t> про правила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поведінки</a:t>
            </a:r>
            <a:r>
              <a:rPr lang="ru-RU" sz="2400" b="1" dirty="0" smtClean="0">
                <a:latin typeface="Arial Narrow" panose="020B0606020202030204" pitchFamily="34" charset="0"/>
              </a:rPr>
              <a:t> з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вибухонебезпечними</a:t>
            </a:r>
            <a:r>
              <a:rPr lang="ru-RU" sz="2400" b="1" dirty="0" smtClean="0">
                <a:latin typeface="Arial Narrow" panose="020B0606020202030204" pitchFamily="34" charset="0"/>
              </a:rPr>
              <a:t> предметами</a:t>
            </a:r>
            <a:r>
              <a:rPr lang="uk-UA" sz="2400" b="1" dirty="0" smtClean="0">
                <a:latin typeface="Arial Narrow" panose="020B0606020202030204" pitchFamily="34" charset="0"/>
              </a:rPr>
              <a:t>  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sz="2400" dirty="0" smtClean="0">
                <a:latin typeface="Arial Narrow" panose="020B0606020202030204" pitchFamily="34" charset="0"/>
                <a:hlinkClick r:id="rId4"/>
              </a:rPr>
              <a:t>mon.gov.ua/ua/news/minna-bezpeka-ne-bez-peka-posibnik-dlya-ditej-pro-pravila-povedinki-z-vibuhonebezpechnimi-predmetami</a:t>
            </a:r>
            <a:r>
              <a:rPr lang="uk-UA" sz="2400" dirty="0" smtClean="0">
                <a:latin typeface="Arial Narrow" panose="020B0606020202030204" pitchFamily="34" charset="0"/>
              </a:rPr>
              <a:t> 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19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1590" marR="20955">
              <a:tabLst>
                <a:tab pos="201295" algn="l"/>
              </a:tabLst>
            </a:pPr>
            <a: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Заклад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дошкільної освіти </a:t>
            </a:r>
            <a: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«Веснянка»</a:t>
            </a:r>
            <a:b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комбінованого типу для дітей віком від 1 до 6 (7) років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Гадяцької міської </a:t>
            </a:r>
            <a: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ради</a:t>
            </a:r>
            <a:br>
              <a:rPr lang="uk-UA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276872"/>
            <a:ext cx="7920880" cy="2160240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457200" marR="20955" lvl="1" indent="0" algn="ctr">
              <a:buNone/>
              <a:tabLst>
                <a:tab pos="201295" algn="l"/>
              </a:tabLs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Про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особливості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організації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освітнього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процесу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в ЗДО у 2023/2024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навчальному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році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  в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умовах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воєнного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стану  </a:t>
            </a:r>
          </a:p>
          <a:p>
            <a:pPr marL="457200" marR="20955" lvl="1" indent="0" algn="ctr">
              <a:buNone/>
              <a:tabLst>
                <a:tab pos="201295" algn="l"/>
              </a:tabLst>
            </a:pPr>
            <a:r>
              <a:rPr lang="ru-RU" sz="2400" b="1" i="1" dirty="0" err="1" smtClean="0">
                <a:effectLst/>
                <a:latin typeface="Times New Roman"/>
                <a:ea typeface="Calibri"/>
              </a:rPr>
              <a:t>Виступ-презентація</a:t>
            </a:r>
            <a:r>
              <a:rPr lang="ru-RU" sz="2400" b="1" i="1" dirty="0" smtClean="0">
                <a:latin typeface="Times New Roman"/>
                <a:ea typeface="Calibri"/>
              </a:rPr>
              <a:t> </a:t>
            </a:r>
            <a:r>
              <a:rPr lang="ru-RU" sz="2400" b="1" i="1" dirty="0" smtClean="0">
                <a:effectLst/>
                <a:latin typeface="Times New Roman"/>
                <a:ea typeface="Calibri"/>
              </a:rPr>
              <a:t>з </a:t>
            </a:r>
            <a:r>
              <a:rPr lang="ru-RU" sz="2400" b="1" i="1" dirty="0" err="1" smtClean="0">
                <a:effectLst/>
                <a:latin typeface="Times New Roman"/>
                <a:ea typeface="Calibri"/>
              </a:rPr>
              <a:t>обговоренням</a:t>
            </a:r>
            <a:r>
              <a:rPr lang="ru-RU" sz="2400" b="1" i="1" dirty="0" smtClean="0">
                <a:effectLst/>
                <a:latin typeface="Times New Roman"/>
                <a:ea typeface="Calibri"/>
              </a:rPr>
              <a:t> </a:t>
            </a:r>
          </a:p>
          <a:p>
            <a:pPr marL="457200" marR="20955" lvl="1" indent="0" algn="ctr">
              <a:buNone/>
              <a:tabLst>
                <a:tab pos="201295" algn="l"/>
              </a:tabLst>
            </a:pPr>
            <a:r>
              <a:rPr lang="ru-RU" sz="2400" b="1" i="1" dirty="0" smtClean="0">
                <a:effectLst/>
                <a:latin typeface="Times New Roman"/>
                <a:ea typeface="Calibri"/>
              </a:rPr>
              <a:t>у «</a:t>
            </a:r>
            <a:r>
              <a:rPr lang="ru-RU" sz="2400" b="1" i="1" dirty="0" err="1" smtClean="0">
                <a:effectLst/>
                <a:latin typeface="Times New Roman"/>
                <a:ea typeface="Calibri"/>
              </a:rPr>
              <a:t>загальному</a:t>
            </a:r>
            <a:r>
              <a:rPr lang="ru-RU" sz="2400" b="1" i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400" b="1" i="1" dirty="0" err="1" smtClean="0">
                <a:effectLst/>
                <a:latin typeface="Times New Roman"/>
                <a:ea typeface="Calibri"/>
              </a:rPr>
              <a:t>колі</a:t>
            </a:r>
            <a:r>
              <a:rPr lang="ru-RU" sz="2400" b="1" i="1" dirty="0" smtClean="0">
                <a:effectLst/>
                <a:latin typeface="Times New Roman"/>
                <a:ea typeface="Calibri"/>
              </a:rPr>
              <a:t>»</a:t>
            </a:r>
            <a:endParaRPr lang="uk-UA" sz="2000" b="1" dirty="0" smtClean="0">
              <a:effectLst/>
              <a:latin typeface="Times New Roman"/>
              <a:ea typeface="Times New Roman"/>
            </a:endParaRP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604448" y="6340678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5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6" y="0"/>
            <a:ext cx="9131953" cy="620688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з батьками (комунікація та партнерство)</a:t>
            </a:r>
            <a:endParaRPr lang="uk-UA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784976" cy="5976664"/>
          </a:xfr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err="1" smtClean="0">
                <a:latin typeface="Arial Narrow" panose="020B0606020202030204" pitchFamily="34" charset="0"/>
              </a:rPr>
              <a:t>Повідомте</a:t>
            </a:r>
            <a:r>
              <a:rPr lang="uk-UA" sz="7200" dirty="0" smtClean="0">
                <a:latin typeface="Arial Narrow" panose="020B0606020202030204" pitchFamily="34" charset="0"/>
              </a:rPr>
              <a:t> батьків про модель освітнього процесу у ЗДО – очна, дистанційна, змішана (залежно від </a:t>
            </a:r>
            <a:r>
              <a:rPr lang="uk-UA" sz="7200" dirty="0" err="1" smtClean="0">
                <a:latin typeface="Arial Narrow" panose="020B0606020202030204" pitchFamily="34" charset="0"/>
              </a:rPr>
              <a:t>безпекової</a:t>
            </a:r>
            <a:r>
              <a:rPr lang="uk-UA" sz="7200" dirty="0" smtClean="0">
                <a:latin typeface="Arial Narrow" panose="020B0606020202030204" pitchFamily="34" charset="0"/>
              </a:rPr>
              <a:t> ситуації)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Співпрацюйте та організовуйте зворотній зв’язок з батьками через </a:t>
            </a:r>
            <a:r>
              <a:rPr lang="uk-UA" sz="7200" dirty="0" err="1" smtClean="0">
                <a:latin typeface="Arial Narrow" panose="020B0606020202030204" pitchFamily="34" charset="0"/>
              </a:rPr>
              <a:t>вебсайт</a:t>
            </a:r>
            <a:r>
              <a:rPr lang="uk-UA" sz="7200" dirty="0" smtClean="0">
                <a:latin typeface="Arial Narrow" panose="020B0606020202030204" pitchFamily="34" charset="0"/>
              </a:rPr>
              <a:t> ЗДО, електронну пошту, </a:t>
            </a:r>
            <a:r>
              <a:rPr lang="uk-UA" sz="7200" dirty="0" err="1" smtClean="0">
                <a:latin typeface="Arial Narrow" panose="020B0606020202030204" pitchFamily="34" charset="0"/>
              </a:rPr>
              <a:t>вайбер</a:t>
            </a:r>
            <a:r>
              <a:rPr lang="uk-UA" sz="7200" dirty="0" smtClean="0">
                <a:latin typeface="Arial Narrow" panose="020B0606020202030204" pitchFamily="34" charset="0"/>
              </a:rPr>
              <a:t>-групу, у телефонному режимі та електронні платформи </a:t>
            </a:r>
            <a:r>
              <a:rPr lang="en-US" sz="7200" dirty="0" smtClean="0">
                <a:latin typeface="Arial Narrow" panose="020B0606020202030204" pitchFamily="34" charset="0"/>
              </a:rPr>
              <a:t>Zoom</a:t>
            </a:r>
            <a:r>
              <a:rPr lang="uk-UA" sz="7200" dirty="0" smtClean="0">
                <a:latin typeface="Arial Narrow" panose="020B0606020202030204" pitchFamily="34" charset="0"/>
              </a:rPr>
              <a:t>,</a:t>
            </a:r>
            <a:r>
              <a:rPr lang="en-US" sz="7200" dirty="0" smtClean="0">
                <a:latin typeface="Arial Narrow" panose="020B0606020202030204" pitchFamily="34" charset="0"/>
              </a:rPr>
              <a:t> Meet </a:t>
            </a:r>
            <a:r>
              <a:rPr lang="uk-UA" sz="7200" dirty="0" smtClean="0">
                <a:latin typeface="Arial Narrow" panose="020B0606020202030204" pitchFamily="34" charset="0"/>
              </a:rPr>
              <a:t>та ін. з питань стану здоров'я дитини, особливостей розвитку, навчання та виховання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Інформуйте батьків щодо алгоритму дій в умовах надзвичайних ситуацій та адаптації до нових обставин життя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Враховуйте в освітній роботі результати моніторингу дітей та організуйте індивідуально дібраний комплекс технологій для роботи з кожною дитиною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  <a:ea typeface="Segoe UI Symbol"/>
              </a:rPr>
              <a:t>Заняття у дистанційному форматі,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у разі згоди батьків, з дітьми</a:t>
            </a:r>
            <a:r>
              <a:rPr lang="uk-UA" sz="7200" spc="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молодшого</a:t>
            </a:r>
            <a:r>
              <a:rPr lang="uk-UA" sz="7200" spc="1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та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середнього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дошкільного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віку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 smtClean="0">
                <a:latin typeface="Arial Narrow" panose="020B0606020202030204" pitchFamily="34" charset="0"/>
                <a:ea typeface="Segoe UI Symbol"/>
              </a:rPr>
              <a:t>проводьте</a:t>
            </a:r>
            <a:r>
              <a:rPr lang="uk-UA" sz="7200" spc="15" dirty="0" smtClean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не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більше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10</a:t>
            </a:r>
            <a:r>
              <a:rPr lang="uk-UA" sz="7200" spc="1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хвилин,</a:t>
            </a:r>
            <a:r>
              <a:rPr lang="uk-UA" sz="7200" spc="5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старшого</a:t>
            </a:r>
            <a:r>
              <a:rPr lang="uk-UA" sz="7200" spc="-2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дошкільного</a:t>
            </a:r>
            <a:r>
              <a:rPr lang="uk-UA" sz="7200" spc="-2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віку</a:t>
            </a:r>
            <a:r>
              <a:rPr lang="uk-UA" sz="7200" spc="-2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 smtClean="0">
                <a:latin typeface="Arial Narrow" panose="020B0606020202030204" pitchFamily="34" charset="0"/>
                <a:ea typeface="Segoe UI Symbol"/>
              </a:rPr>
              <a:t>-</a:t>
            </a:r>
            <a:r>
              <a:rPr lang="uk-UA" sz="7200" spc="-140" dirty="0" smtClean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15</a:t>
            </a:r>
            <a:r>
              <a:rPr lang="uk-UA" sz="7200" spc="-20" dirty="0">
                <a:latin typeface="Arial Narrow" panose="020B0606020202030204" pitchFamily="34" charset="0"/>
                <a:ea typeface="Segoe UI Symbol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Segoe UI Symbol"/>
              </a:rPr>
              <a:t>хвилин</a:t>
            </a:r>
            <a:r>
              <a:rPr lang="uk-UA" sz="7200" dirty="0" smtClean="0">
                <a:latin typeface="Arial Narrow" panose="020B0606020202030204" pitchFamily="34" charset="0"/>
                <a:ea typeface="Segoe UI Symbol"/>
              </a:rPr>
              <a:t>.</a:t>
            </a:r>
            <a:endParaRPr lang="uk-UA" sz="7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Сформуйте для батьків бібліотеку онлайн-матеріалів для організації освітнього процесу з дитиною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Використовуйте у роботі з батьками публікації на сайті МОН «Сучасне </a:t>
            </a:r>
            <a:r>
              <a:rPr lang="uk-UA" sz="7200" dirty="0" err="1" smtClean="0">
                <a:latin typeface="Arial Narrow" panose="020B0606020202030204" pitchFamily="34" charset="0"/>
              </a:rPr>
              <a:t>дошкілля</a:t>
            </a:r>
            <a:r>
              <a:rPr lang="uk-UA" sz="7200" dirty="0" smtClean="0">
                <a:latin typeface="Arial Narrow" panose="020B0606020202030204" pitchFamily="34" charset="0"/>
              </a:rPr>
              <a:t> під крилами захисту»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Проводьте роботу з батьками щодо психологічного супроводу дитини у воєнний час; проводьте опитування батьків/онлайн-опитування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Залучайте дітей та батьків до самостійного виготовлення поробок, малюнків тощо.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Організовуйте педагогічний супровід дітей з ООП та їхніх батьків у дистанційному та змішаному форматі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</a:rPr>
              <a:t>Створюйте інформаційні матеріали для батьків щодо організації освітнього процесу в ЗДО, створення безпечних умов для учасників освітнього процесу, правил безпеки на випадок повітряної тривоги та евакуації, зміцнення здоров'я та оздоровлення дітей тощо.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7200" dirty="0" smtClean="0">
                <a:latin typeface="Arial Narrow" panose="020B0606020202030204" pitchFamily="34" charset="0"/>
                <a:ea typeface="Microsoft Sans Serif"/>
              </a:rPr>
              <a:t>Проводьте</a:t>
            </a:r>
            <a:r>
              <a:rPr lang="uk-UA" sz="7200" spc="10" dirty="0" smtClean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просвітницьку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та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профілактичну</a:t>
            </a:r>
            <a:r>
              <a:rPr lang="uk-UA" sz="7200" spc="10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роботу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з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питань</a:t>
            </a:r>
            <a:r>
              <a:rPr lang="uk-UA" sz="7200" spc="15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мінної</a:t>
            </a:r>
            <a:r>
              <a:rPr lang="uk-UA" sz="7200" spc="10" dirty="0">
                <a:latin typeface="Arial Narrow" panose="020B0606020202030204" pitchFamily="34" charset="0"/>
                <a:ea typeface="Microsoft Sans Serif"/>
              </a:rPr>
              <a:t> </a:t>
            </a:r>
            <a:r>
              <a:rPr lang="uk-UA" sz="7200" dirty="0">
                <a:latin typeface="Arial Narrow" panose="020B0606020202030204" pitchFamily="34" charset="0"/>
                <a:ea typeface="Microsoft Sans Serif"/>
              </a:rPr>
              <a:t>безпеки</a:t>
            </a:r>
            <a:r>
              <a:rPr lang="uk-UA" sz="7200" spc="-345" dirty="0">
                <a:latin typeface="Arial Narrow" panose="020B0606020202030204" pitchFamily="34" charset="0"/>
                <a:ea typeface="Microsoft Sans Serif"/>
              </a:rPr>
              <a:t> </a:t>
            </a:r>
            <a:endParaRPr lang="uk-UA" sz="7200" dirty="0" smtClean="0">
              <a:latin typeface="Arial Narrow" panose="020B0606020202030204" pitchFamily="34" charset="0"/>
            </a:endParaRPr>
          </a:p>
          <a:p>
            <a:pPr algn="just"/>
            <a:endParaRPr lang="uk-UA" sz="3800" dirty="0">
              <a:latin typeface="Comic Sans MS" panose="030F0702030302020204" pitchFamily="66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25296" y="65663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20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Комплексні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2023/2024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навчальний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рік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048672"/>
          </a:xfr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Дитина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двох</a:t>
            </a:r>
            <a:r>
              <a:rPr lang="ru-RU" sz="2000" dirty="0">
                <a:latin typeface="Arial Narrow" panose="020B0606020202030204" pitchFamily="34" charset="0"/>
              </a:rPr>
              <a:t> до семи </a:t>
            </a:r>
            <a:r>
              <a:rPr lang="ru-RU" sz="2000" dirty="0" err="1">
                <a:latin typeface="Arial Narrow" panose="020B0606020202030204" pitchFamily="34" charset="0"/>
              </a:rPr>
              <a:t>років</a:t>
            </a:r>
            <a:r>
              <a:rPr lang="ru-RU" sz="2000" dirty="0">
                <a:latin typeface="Arial Narrow" panose="020B0606020202030204" pitchFamily="34" charset="0"/>
              </a:rPr>
              <a:t>	Наук. </a:t>
            </a:r>
            <a:r>
              <a:rPr lang="ru-RU" sz="2000" dirty="0" err="1">
                <a:latin typeface="Arial Narrow" panose="020B0606020202030204" pitchFamily="34" charset="0"/>
              </a:rPr>
              <a:t>кер</a:t>
            </a:r>
            <a:r>
              <a:rPr lang="ru-RU" sz="2000" dirty="0">
                <a:latin typeface="Arial Narrow" panose="020B0606020202030204" pitchFamily="34" charset="0"/>
              </a:rPr>
              <a:t>. проекту - </a:t>
            </a:r>
            <a:r>
              <a:rPr lang="ru-RU" sz="2000" dirty="0" err="1">
                <a:latin typeface="Arial Narrow" panose="020B0606020202030204" pitchFamily="34" charset="0"/>
              </a:rPr>
              <a:t>Огнев’юк</a:t>
            </a:r>
            <a:r>
              <a:rPr lang="ru-RU" sz="2000" dirty="0">
                <a:latin typeface="Arial Narrow" panose="020B0606020202030204" pitchFamily="34" charset="0"/>
              </a:rPr>
              <a:t> В. О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Я у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Світі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».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дитини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від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народження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до шести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років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Наук.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кер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. - </a:t>
            </a:r>
            <a:r>
              <a:rPr lang="ru-RU" sz="2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Кононко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О. Л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Окрилення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передшкільний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період</a:t>
            </a:r>
            <a:r>
              <a:rPr lang="ru-RU" sz="2000" dirty="0">
                <a:latin typeface="Arial Narrow" panose="020B0606020202030204" pitchFamily="34" charset="0"/>
              </a:rPr>
              <a:t> (за </a:t>
            </a:r>
            <a:r>
              <a:rPr lang="ru-RU" sz="2000" dirty="0" err="1">
                <a:latin typeface="Arial Narrow" panose="020B0606020202030204" pitchFamily="34" charset="0"/>
              </a:rPr>
              <a:t>рік</a:t>
            </a:r>
            <a:r>
              <a:rPr lang="ru-RU" sz="2000" dirty="0">
                <a:latin typeface="Arial Narrow" panose="020B0606020202030204" pitchFamily="34" charset="0"/>
              </a:rPr>
              <a:t> до </a:t>
            </a:r>
            <a:r>
              <a:rPr lang="ru-RU" sz="2000" dirty="0" err="1">
                <a:latin typeface="Arial Narrow" panose="020B0606020202030204" pitchFamily="34" charset="0"/>
              </a:rPr>
              <a:t>навчання</a:t>
            </a:r>
            <a:r>
              <a:rPr lang="ru-RU" sz="2000" dirty="0">
                <a:latin typeface="Arial Narrow" panose="020B0606020202030204" pitchFamily="34" charset="0"/>
              </a:rPr>
              <a:t> у 1 </a:t>
            </a:r>
            <a:r>
              <a:rPr lang="ru-RU" sz="2000" dirty="0" err="1">
                <a:latin typeface="Arial Narrow" panose="020B0606020202030204" pitchFamily="34" charset="0"/>
              </a:rPr>
              <a:t>класі</a:t>
            </a:r>
            <a:r>
              <a:rPr lang="ru-RU" sz="2000" dirty="0">
                <a:latin typeface="Arial Narrow" panose="020B0606020202030204" pitchFamily="34" charset="0"/>
              </a:rPr>
              <a:t> ЗЗСО), </a:t>
            </a:r>
            <a:r>
              <a:rPr lang="ru-RU" sz="2000" dirty="0" err="1">
                <a:latin typeface="Arial Narrow" panose="020B0606020202030204" pitchFamily="34" charset="0"/>
              </a:rPr>
              <a:t>автори</a:t>
            </a:r>
            <a:r>
              <a:rPr lang="ru-RU" sz="2000" dirty="0">
                <a:latin typeface="Arial Narrow" panose="020B0606020202030204" pitchFamily="34" charset="0"/>
              </a:rPr>
              <a:t> - </a:t>
            </a:r>
            <a:r>
              <a:rPr lang="ru-RU" sz="2000" dirty="0" err="1">
                <a:latin typeface="Arial Narrow" panose="020B0606020202030204" pitchFamily="34" charset="0"/>
              </a:rPr>
              <a:t>Анжеліка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Цимбалару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Наталія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Пархоменко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і </a:t>
            </a:r>
            <a:r>
              <a:rPr lang="ru-RU" sz="2000" dirty="0" err="1">
                <a:latin typeface="Arial Narrow" panose="020B0606020202030204" pitchFamily="34" charset="0"/>
              </a:rPr>
              <a:t>піклування</a:t>
            </a:r>
            <a:r>
              <a:rPr lang="ru-RU" sz="2000" dirty="0">
                <a:latin typeface="Arial Narrow" panose="020B0606020202030204" pitchFamily="34" charset="0"/>
              </a:rPr>
              <a:t>».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освіти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раннього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Edycation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Care</a:t>
            </a:r>
            <a:r>
              <a:rPr lang="ru-RU" sz="2000" dirty="0">
                <a:latin typeface="Arial Narrow" panose="020B0606020202030204" pitchFamily="34" charset="0"/>
              </a:rPr>
              <a:t>), </a:t>
            </a:r>
            <a:r>
              <a:rPr lang="ru-RU" sz="2000" dirty="0" err="1">
                <a:latin typeface="Arial Narrow" panose="020B0606020202030204" pitchFamily="34" charset="0"/>
              </a:rPr>
              <a:t>упорядники</a:t>
            </a:r>
            <a:r>
              <a:rPr lang="ru-RU" sz="2000" dirty="0">
                <a:latin typeface="Arial Narrow" panose="020B0606020202030204" pitchFamily="34" charset="0"/>
              </a:rPr>
              <a:t> - </a:t>
            </a:r>
            <a:r>
              <a:rPr lang="ru-RU" sz="2000" dirty="0" err="1">
                <a:latin typeface="Arial Narrow" panose="020B0606020202030204" pitchFamily="34" charset="0"/>
              </a:rPr>
              <a:t>Володимир</a:t>
            </a:r>
            <a:r>
              <a:rPr lang="ru-RU" sz="2000" dirty="0">
                <a:latin typeface="Arial Narrow" panose="020B0606020202030204" pitchFamily="34" charset="0"/>
              </a:rPr>
              <a:t> Воронов, Катерина Ковальчук, Ольга </a:t>
            </a:r>
            <a:r>
              <a:rPr lang="ru-RU" sz="2000" dirty="0" err="1">
                <a:latin typeface="Arial Narrow" panose="020B0606020202030204" pitchFamily="34" charset="0"/>
              </a:rPr>
              <a:t>Рейпольська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Світлана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Сисоєва</a:t>
            </a:r>
            <a:r>
              <a:rPr lang="ru-RU" sz="2000" dirty="0">
                <a:latin typeface="Arial Narrow" panose="020B0606020202030204" pitchFamily="34" charset="0"/>
              </a:rPr>
              <a:t>, Катерина Станкевич, </a:t>
            </a:r>
            <a:r>
              <a:rPr lang="ru-RU" sz="2000" dirty="0" err="1">
                <a:latin typeface="Arial Narrow" panose="020B0606020202030204" pitchFamily="34" charset="0"/>
              </a:rPr>
              <a:t>Наталія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Піканова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Соняшник</a:t>
            </a:r>
            <a:r>
              <a:rPr lang="ru-RU" sz="2000" dirty="0" smtClean="0">
                <a:latin typeface="Arial Narrow" panose="020B0606020202030204" pitchFamily="34" charset="0"/>
              </a:rPr>
              <a:t>». Комплексна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розвитку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навчання</a:t>
            </a:r>
            <a:r>
              <a:rPr lang="ru-RU" sz="2000" dirty="0">
                <a:latin typeface="Arial Narrow" panose="020B0606020202030204" pitchFamily="34" charset="0"/>
              </a:rPr>
              <a:t> і </a:t>
            </a:r>
            <a:r>
              <a:rPr lang="ru-RU" sz="2000" dirty="0" err="1">
                <a:latin typeface="Arial Narrow" panose="020B0606020202030204" pitchFamily="34" charset="0"/>
              </a:rPr>
              <a:t>виховання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4-го до 6-го року </a:t>
            </a:r>
            <a:r>
              <a:rPr lang="ru-RU" sz="2000" dirty="0" err="1">
                <a:latin typeface="Arial Narrow" panose="020B0606020202030204" pitchFamily="34" charset="0"/>
              </a:rPr>
              <a:t>життя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Калуська</a:t>
            </a:r>
            <a:r>
              <a:rPr lang="ru-RU" sz="2000" dirty="0">
                <a:latin typeface="Arial Narrow" panose="020B0606020202030204" pitchFamily="34" charset="0"/>
              </a:rPr>
              <a:t> Л. В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Стежини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Всесвіт</a:t>
            </a:r>
            <a:r>
              <a:rPr lang="ru-RU" sz="2000" dirty="0">
                <a:latin typeface="Arial Narrow" panose="020B0606020202030204" pitchFamily="34" charset="0"/>
              </a:rPr>
              <a:t>». Комплексна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раннього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передшкільного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науковий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керівник</a:t>
            </a:r>
            <a:r>
              <a:rPr lang="ru-RU" sz="2000" dirty="0">
                <a:latin typeface="Arial Narrow" panose="020B0606020202030204" pitchFamily="34" charset="0"/>
              </a:rPr>
              <a:t> - Катерина </a:t>
            </a:r>
            <a:r>
              <a:rPr lang="ru-RU" sz="2000" dirty="0" err="1" smtClean="0">
                <a:latin typeface="Arial Narrow" panose="020B0606020202030204" pitchFamily="34" charset="0"/>
              </a:rPr>
              <a:t>Крутій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Стежина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Програма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для </a:t>
            </a:r>
            <a:r>
              <a:rPr lang="ru-RU" sz="2000" dirty="0" err="1">
                <a:latin typeface="Arial Narrow" panose="020B0606020202030204" pitchFamily="34" charset="0"/>
              </a:rPr>
              <a:t>дошкільних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навчальних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закладів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що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працюють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вальдорфською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педагогікою</a:t>
            </a:r>
            <a:r>
              <a:rPr lang="ru-RU" sz="2000" dirty="0">
                <a:latin typeface="Arial Narrow" panose="020B0606020202030204" pitchFamily="34" charset="0"/>
              </a:rPr>
              <a:t>. Гончаренко А. М., </a:t>
            </a:r>
            <a:r>
              <a:rPr lang="ru-RU" sz="2000" dirty="0" err="1">
                <a:latin typeface="Arial Narrow" panose="020B0606020202030204" pitchFamily="34" charset="0"/>
              </a:rPr>
              <a:t>Дятленко</a:t>
            </a:r>
            <a:r>
              <a:rPr lang="ru-RU" sz="2000" dirty="0">
                <a:latin typeface="Arial Narrow" panose="020B0606020202030204" pitchFamily="34" charset="0"/>
              </a:rPr>
              <a:t> Н. М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 Narrow" panose="020B0606020202030204" pitchFamily="34" charset="0"/>
              </a:rPr>
              <a:t>«</a:t>
            </a:r>
            <a:r>
              <a:rPr lang="ru-RU" sz="2000" b="1" dirty="0" err="1">
                <a:latin typeface="Arial Narrow" panose="020B0606020202030204" pitchFamily="34" charset="0"/>
              </a:rPr>
              <a:t>Українське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дошкілля</a:t>
            </a:r>
            <a:r>
              <a:rPr lang="ru-RU" sz="2000" b="1" dirty="0" smtClean="0">
                <a:latin typeface="Arial Narrow" panose="020B0606020202030204" pitchFamily="34" charset="0"/>
              </a:rPr>
              <a:t>».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Програма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розвитку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дитини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віку</a:t>
            </a:r>
            <a:r>
              <a:rPr lang="ru-RU" sz="2000" b="1" dirty="0">
                <a:latin typeface="Arial Narrow" panose="020B0606020202030204" pitchFamily="34" charset="0"/>
              </a:rPr>
              <a:t>. </a:t>
            </a:r>
            <a:r>
              <a:rPr lang="ru-RU" sz="2000" b="1" dirty="0" err="1">
                <a:latin typeface="Arial Narrow" panose="020B0606020202030204" pitchFamily="34" charset="0"/>
              </a:rPr>
              <a:t>Білан</a:t>
            </a:r>
            <a:r>
              <a:rPr lang="ru-RU" sz="2000" b="1" dirty="0">
                <a:latin typeface="Arial Narrow" panose="020B0606020202030204" pitchFamily="34" charset="0"/>
              </a:rPr>
              <a:t> О. І., </a:t>
            </a:r>
            <a:r>
              <a:rPr lang="ru-RU" sz="2000" b="1" dirty="0" smtClean="0">
                <a:latin typeface="Arial Narrow" panose="020B0606020202030204" pitchFamily="34" charset="0"/>
              </a:rPr>
              <a:t>          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Возна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Л. М., Максименко О. Л. та </a:t>
            </a:r>
            <a:r>
              <a:rPr lang="ru-RU" sz="2000" b="1" dirty="0" err="1">
                <a:latin typeface="Arial Narrow" panose="020B0606020202030204" pitchFamily="34" charset="0"/>
              </a:rPr>
              <a:t>ін</a:t>
            </a:r>
            <a:r>
              <a:rPr lang="ru-RU" sz="20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>
                <a:latin typeface="Arial Narrow" panose="020B0606020202030204" pitchFamily="34" charset="0"/>
              </a:rPr>
              <a:t>Впевнений</a:t>
            </a:r>
            <a:r>
              <a:rPr lang="ru-RU" sz="2000" dirty="0">
                <a:latin typeface="Arial Narrow" panose="020B0606020202030204" pitchFamily="34" charset="0"/>
              </a:rPr>
              <a:t> старт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молодшого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загальною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редакцією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Тамари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Піроженко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Впевнений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старт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середнього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загальною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редакцією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Тамари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Піроженко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«</a:t>
            </a:r>
            <a:r>
              <a:rPr lang="ru-RU" sz="2000" dirty="0" err="1" smtClean="0">
                <a:latin typeface="Arial Narrow" panose="020B0606020202030204" pitchFamily="34" charset="0"/>
              </a:rPr>
              <a:t>Впевнений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старт</a:t>
            </a:r>
            <a:r>
              <a:rPr lang="ru-RU" sz="2000" dirty="0" smtClean="0">
                <a:latin typeface="Arial Narrow" panose="020B0606020202030204" pitchFamily="34" charset="0"/>
              </a:rPr>
              <a:t>». </a:t>
            </a:r>
            <a:r>
              <a:rPr lang="ru-RU" sz="2000" dirty="0" err="1" smtClean="0">
                <a:latin typeface="Arial Narrow" panose="020B0606020202030204" pitchFamily="34" charset="0"/>
              </a:rPr>
              <a:t>Освітня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програма</a:t>
            </a:r>
            <a:r>
              <a:rPr lang="ru-RU" sz="2000" dirty="0">
                <a:latin typeface="Arial Narrow" panose="020B0606020202030204" pitchFamily="34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</a:rPr>
              <a:t> старшого </a:t>
            </a:r>
            <a:r>
              <a:rPr lang="ru-RU" sz="2000" dirty="0" err="1">
                <a:latin typeface="Arial Narrow" panose="020B0606020202030204" pitchFamily="34" charset="0"/>
              </a:rPr>
              <a:t>дошкільного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віку</a:t>
            </a:r>
            <a:r>
              <a:rPr lang="ru-RU" sz="2000" dirty="0">
                <a:latin typeface="Arial Narrow" panose="020B0606020202030204" pitchFamily="34" charset="0"/>
              </a:rPr>
              <a:t> за </a:t>
            </a:r>
            <a:r>
              <a:rPr lang="ru-RU" sz="2000" dirty="0" err="1">
                <a:latin typeface="Arial Narrow" panose="020B0606020202030204" pitchFamily="34" charset="0"/>
              </a:rPr>
              <a:t>загальною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науковою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редакцією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Тамари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Піроженко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Arial Narrow" panose="020B0606020202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21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" t="23582" r="3136" b="4170"/>
          <a:stretch/>
        </p:blipFill>
        <p:spPr bwMode="auto">
          <a:xfrm>
            <a:off x="0" y="332656"/>
            <a:ext cx="9144000" cy="41044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611560" y="472514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У ЗДО можуть застосовувати </a:t>
            </a:r>
            <a:r>
              <a:rPr lang="uk-UA" sz="24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одночасно кілька комплексних </a:t>
            </a:r>
            <a:endParaRPr lang="uk-UA" sz="2400" b="1" dirty="0" smtClean="0">
              <a:solidFill>
                <a:prstClr val="black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uk-UA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і</a:t>
            </a:r>
            <a:r>
              <a:rPr lang="uk-UA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парціальних програм</a:t>
            </a:r>
            <a:r>
              <a:rPr lang="uk-UA" sz="24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з певних напрямів освітньої роботи.</a:t>
            </a:r>
            <a:br>
              <a:rPr lang="uk-UA" sz="24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endParaRPr lang="uk-UA" sz="32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22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Парціальні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2023/2024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Англійська мова за методикою асоціативних символів» для старшого дошкільного та молодшого шкільного віку (від 5 до 10 років), авторський колектив - </a:t>
            </a:r>
            <a:r>
              <a:rPr lang="uk-UA" sz="1200" dirty="0" smtClean="0">
                <a:latin typeface="Arial Narrow" panose="020B0606020202030204" pitchFamily="34" charset="0"/>
              </a:rPr>
              <a:t> С</a:t>
            </a:r>
            <a:r>
              <a:rPr lang="uk-UA" sz="1200" dirty="0">
                <a:latin typeface="Arial Narrow" panose="020B0606020202030204" pitchFamily="34" charset="0"/>
              </a:rPr>
              <a:t>. Гунько, С. </a:t>
            </a:r>
            <a:r>
              <a:rPr lang="uk-UA" sz="1200" dirty="0" err="1">
                <a:latin typeface="Arial Narrow" panose="020B0606020202030204" pitchFamily="34" charset="0"/>
              </a:rPr>
              <a:t>Бацмай</a:t>
            </a:r>
            <a:r>
              <a:rPr lang="uk-UA" sz="1200" dirty="0">
                <a:latin typeface="Arial Narrow" panose="020B0606020202030204" pitchFamily="34" charset="0"/>
              </a:rPr>
              <a:t>, Л. Гусак, Н. Стадник, Н. </a:t>
            </a:r>
            <a:r>
              <a:rPr lang="uk-UA" sz="1200" dirty="0" err="1">
                <a:latin typeface="Arial Narrow" panose="020B0606020202030204" pitchFamily="34" charset="0"/>
              </a:rPr>
              <a:t>Занюк</a:t>
            </a:r>
            <a:r>
              <a:rPr lang="uk-UA" sz="1200" dirty="0">
                <a:latin typeface="Arial Narrow" panose="020B0606020202030204" pitchFamily="34" charset="0"/>
              </a:rPr>
              <a:t>, О. </a:t>
            </a:r>
            <a:r>
              <a:rPr lang="uk-UA" sz="1200" dirty="0" err="1" smtClean="0">
                <a:latin typeface="Arial Narrow" panose="020B0606020202030204" pitchFamily="34" charset="0"/>
              </a:rPr>
              <a:t>Крутова</a:t>
            </a:r>
            <a:endParaRPr lang="uk-UA" sz="1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«Вітаю</a:t>
            </a:r>
            <a:r>
              <a:rPr lang="uk-UA" sz="1200" dirty="0">
                <a:latin typeface="Arial Narrow" panose="020B0606020202030204" pitchFamily="34" charset="0"/>
              </a:rPr>
              <a:t>, театре». Парціальна програма для дітей старшого дошкільного віку, автор - Л. </a:t>
            </a:r>
            <a:r>
              <a:rPr lang="uk-UA" sz="1200" dirty="0" smtClean="0">
                <a:latin typeface="Arial Narrow" panose="020B0606020202030204" pitchFamily="34" charset="0"/>
              </a:rPr>
              <a:t>Макаренко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«Горизонтальний </a:t>
            </a:r>
            <a:r>
              <a:rPr lang="uk-UA" sz="1200" dirty="0">
                <a:latin typeface="Arial Narrow" panose="020B0606020202030204" pitchFamily="34" charset="0"/>
              </a:rPr>
              <a:t>пластичний балет». Програма з фізкультурно-корекційної роботи у дошкільних навчальних закладах за авторською естетико-оздоровчою системою Єфименко М. М., Єфименко Ю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Дитяча хореографія». Програма хореографічної діяльності дітей від трьох до семи </a:t>
            </a:r>
            <a:r>
              <a:rPr lang="uk-UA" sz="1200" dirty="0" smtClean="0">
                <a:latin typeface="Arial Narrow" panose="020B0606020202030204" pitchFamily="34" charset="0"/>
              </a:rPr>
              <a:t>років. Шевчук </a:t>
            </a:r>
            <a:r>
              <a:rPr lang="uk-UA" sz="1200" dirty="0">
                <a:latin typeface="Arial Narrow" panose="020B0606020202030204" pitchFamily="34" charset="0"/>
              </a:rPr>
              <a:t>А. С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Духовно-моральне виховання дітей дошкільного віку на християнських цінностях». А. М. </a:t>
            </a:r>
            <a:r>
              <a:rPr lang="uk-UA" sz="1200" dirty="0" err="1">
                <a:latin typeface="Arial Narrow" panose="020B0606020202030204" pitchFamily="34" charset="0"/>
              </a:rPr>
              <a:t>Богуш</a:t>
            </a:r>
            <a:r>
              <a:rPr lang="uk-UA" sz="1200" dirty="0">
                <a:latin typeface="Arial Narrow" panose="020B0606020202030204" pitchFamily="34" charset="0"/>
              </a:rPr>
              <a:t>, І. Л. </a:t>
            </a:r>
            <a:r>
              <a:rPr lang="uk-UA" sz="1200" dirty="0" err="1">
                <a:latin typeface="Arial Narrow" panose="020B0606020202030204" pitchFamily="34" charset="0"/>
              </a:rPr>
              <a:t>Сіданіч</a:t>
            </a:r>
            <a:r>
              <a:rPr lang="uk-UA" sz="1200" dirty="0">
                <a:latin typeface="Arial Narrow" panose="020B0606020202030204" pitchFamily="34" charset="0"/>
              </a:rPr>
              <a:t>, В. Є. Сучок та ін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Інтелектуальна мозаїка</a:t>
            </a:r>
            <a:r>
              <a:rPr lang="uk-UA" sz="1200" dirty="0" smtClean="0">
                <a:latin typeface="Arial Narrow" panose="020B0606020202030204" pitchFamily="34" charset="0"/>
              </a:rPr>
              <a:t>».. Парціальна </a:t>
            </a:r>
            <a:r>
              <a:rPr lang="uk-UA" sz="1200" dirty="0">
                <a:latin typeface="Arial Narrow" panose="020B0606020202030204" pitchFamily="34" charset="0"/>
              </a:rPr>
              <a:t>програма інтелектуального розвитку дітей раннього та </a:t>
            </a:r>
            <a:r>
              <a:rPr lang="uk-UA" sz="1200" dirty="0" err="1">
                <a:latin typeface="Arial Narrow" panose="020B0606020202030204" pitchFamily="34" charset="0"/>
              </a:rPr>
              <a:t>передшкільного</a:t>
            </a:r>
            <a:r>
              <a:rPr lang="uk-UA" sz="1200" dirty="0">
                <a:latin typeface="Arial Narrow" panose="020B0606020202030204" pitchFamily="34" charset="0"/>
              </a:rPr>
              <a:t> </a:t>
            </a:r>
            <a:r>
              <a:rPr lang="uk-UA" sz="1200" dirty="0" smtClean="0">
                <a:latin typeface="Arial Narrow" panose="020B0606020202030204" pitchFamily="34" charset="0"/>
              </a:rPr>
              <a:t>віку, авторський </a:t>
            </a:r>
            <a:r>
              <a:rPr lang="uk-UA" sz="1200" dirty="0">
                <a:latin typeface="Arial Narrow" panose="020B0606020202030204" pitchFamily="34" charset="0"/>
              </a:rPr>
              <a:t>колектив - </a:t>
            </a:r>
            <a:r>
              <a:rPr lang="uk-UA" sz="1200" dirty="0" smtClean="0">
                <a:latin typeface="Arial Narrow" panose="020B0606020202030204" pitchFamily="34" charset="0"/>
              </a:rPr>
              <a:t>             Л</a:t>
            </a:r>
            <a:r>
              <a:rPr lang="uk-UA" sz="1200" dirty="0">
                <a:latin typeface="Arial Narrow" panose="020B0606020202030204" pitchFamily="34" charset="0"/>
              </a:rPr>
              <a:t>. </a:t>
            </a:r>
            <a:r>
              <a:rPr lang="uk-UA" sz="1200" dirty="0" err="1">
                <a:latin typeface="Arial Narrow" panose="020B0606020202030204" pitchFamily="34" charset="0"/>
              </a:rPr>
              <a:t>Зданевич</a:t>
            </a:r>
            <a:r>
              <a:rPr lang="uk-UA" sz="1200" dirty="0">
                <a:latin typeface="Arial Narrow" panose="020B0606020202030204" pitchFamily="34" charset="0"/>
              </a:rPr>
              <a:t>, </a:t>
            </a:r>
            <a:r>
              <a:rPr lang="uk-UA" sz="1200" dirty="0" smtClean="0">
                <a:latin typeface="Arial Narrow" panose="020B0606020202030204" pitchFamily="34" charset="0"/>
              </a:rPr>
              <a:t> Л</a:t>
            </a:r>
            <a:r>
              <a:rPr lang="uk-UA" sz="1200" dirty="0">
                <a:latin typeface="Arial Narrow" panose="020B0606020202030204" pitchFamily="34" charset="0"/>
              </a:rPr>
              <a:t>. </a:t>
            </a:r>
            <a:r>
              <a:rPr lang="uk-UA" sz="1200" dirty="0" err="1">
                <a:latin typeface="Arial Narrow" panose="020B0606020202030204" pitchFamily="34" charset="0"/>
              </a:rPr>
              <a:t>Пісоцька</a:t>
            </a:r>
            <a:r>
              <a:rPr lang="uk-UA" sz="1200" dirty="0">
                <a:latin typeface="Arial Narrow" panose="020B0606020202030204" pitchFamily="34" charset="0"/>
              </a:rPr>
              <a:t>, Н. </a:t>
            </a:r>
            <a:r>
              <a:rPr lang="uk-UA" sz="1200" dirty="0" err="1">
                <a:latin typeface="Arial Narrow" panose="020B0606020202030204" pitchFamily="34" charset="0"/>
              </a:rPr>
              <a:t>Миськова</a:t>
            </a:r>
            <a:r>
              <a:rPr lang="uk-UA" sz="1200" dirty="0">
                <a:latin typeface="Arial Narrow" panose="020B0606020202030204" pitchFamily="34" charset="0"/>
              </a:rPr>
              <a:t>, С. </a:t>
            </a:r>
            <a:r>
              <a:rPr lang="uk-UA" sz="1200" dirty="0" err="1" smtClean="0">
                <a:latin typeface="Arial Narrow" panose="020B0606020202030204" pitchFamily="34" charset="0"/>
              </a:rPr>
              <a:t>Таранціца</a:t>
            </a:r>
            <a:endParaRPr lang="uk-UA" sz="1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«Казкова </a:t>
            </a:r>
            <a:r>
              <a:rPr lang="uk-UA" sz="1200" dirty="0">
                <a:latin typeface="Arial Narrow" panose="020B0606020202030204" pitchFamily="34" charset="0"/>
              </a:rPr>
              <a:t>фізкультура». Програма з фізичного виховання дітей раннього та дошкільного віку. Єфименко М. М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Комп’ютерна грамота для малят», автори - О. </a:t>
            </a:r>
            <a:r>
              <a:rPr lang="uk-UA" sz="1200" dirty="0" err="1">
                <a:latin typeface="Arial Narrow" panose="020B0606020202030204" pitchFamily="34" charset="0"/>
              </a:rPr>
              <a:t>Болотова</a:t>
            </a:r>
            <a:r>
              <a:rPr lang="uk-UA" sz="1200" dirty="0">
                <a:latin typeface="Arial Narrow" panose="020B0606020202030204" pitchFamily="34" charset="0"/>
              </a:rPr>
              <a:t>, О. </a:t>
            </a:r>
            <a:r>
              <a:rPr lang="uk-UA" sz="1200" dirty="0" err="1">
                <a:latin typeface="Arial Narrow" panose="020B0606020202030204" pitchFamily="34" charset="0"/>
              </a:rPr>
              <a:t>Вайнер</a:t>
            </a:r>
            <a:r>
              <a:rPr lang="uk-UA" sz="1200" dirty="0">
                <a:latin typeface="Arial Narrow" panose="020B0606020202030204" pitchFamily="34" charset="0"/>
              </a:rPr>
              <a:t>, В. </a:t>
            </a:r>
            <a:r>
              <a:rPr lang="uk-UA" sz="1200" dirty="0" err="1" smtClean="0">
                <a:latin typeface="Arial Narrow" panose="020B0606020202030204" pitchFamily="34" charset="0"/>
              </a:rPr>
              <a:t>Семізорова</a:t>
            </a:r>
            <a:endParaRPr lang="uk-UA" sz="1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«Лідер </a:t>
            </a:r>
            <a:r>
              <a:rPr lang="uk-UA" sz="1200" dirty="0">
                <a:latin typeface="Arial Narrow" panose="020B0606020202030204" pitchFamily="34" charset="0"/>
              </a:rPr>
              <a:t>живе в кожному». Парціальна програма для закладів дошкільної освіти з формування лідерського потенціалу дітей дошкільного </a:t>
            </a:r>
            <a:r>
              <a:rPr lang="uk-UA" sz="1200" dirty="0" smtClean="0">
                <a:latin typeface="Arial Narrow" panose="020B0606020202030204" pitchFamily="34" charset="0"/>
              </a:rPr>
              <a:t>віку; авторський </a:t>
            </a:r>
            <a:r>
              <a:rPr lang="uk-UA" sz="1200" dirty="0">
                <a:latin typeface="Arial Narrow" panose="020B0606020202030204" pitchFamily="34" charset="0"/>
              </a:rPr>
              <a:t>колектив - Н. Гавриш, О. Безсонова, О. </a:t>
            </a:r>
            <a:r>
              <a:rPr lang="uk-UA" sz="1200" dirty="0" err="1">
                <a:latin typeface="Arial Narrow" panose="020B0606020202030204" pitchFamily="34" charset="0"/>
              </a:rPr>
              <a:t>Безрукова</a:t>
            </a:r>
            <a:r>
              <a:rPr lang="uk-UA" sz="1200" dirty="0">
                <a:latin typeface="Arial Narrow" panose="020B0606020202030204" pitchFamily="34" charset="0"/>
              </a:rPr>
              <a:t>, В. Воронов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b="1" dirty="0" smtClean="0">
                <a:latin typeface="Arial Narrow" panose="020B0606020202030204" pitchFamily="34" charset="0"/>
              </a:rPr>
              <a:t>«</a:t>
            </a:r>
            <a:r>
              <a:rPr lang="uk-UA" sz="1200" b="1" dirty="0">
                <a:latin typeface="Arial Narrow" panose="020B0606020202030204" pitchFamily="34" charset="0"/>
              </a:rPr>
              <a:t>Моя країна - Україна». Парціальна програма з патріотичного виховання для дітей старшого дошкільного віку; авторський колектив - Н. Гавриш, </a:t>
            </a:r>
            <a:r>
              <a:rPr lang="uk-UA" sz="1200" b="1" dirty="0" smtClean="0">
                <a:latin typeface="Arial Narrow" panose="020B0606020202030204" pitchFamily="34" charset="0"/>
              </a:rPr>
              <a:t>  О</a:t>
            </a:r>
            <a:r>
              <a:rPr lang="uk-UA" sz="1200" b="1" dirty="0">
                <a:latin typeface="Arial Narrow" panose="020B0606020202030204" pitchFamily="34" charset="0"/>
              </a:rPr>
              <a:t>. </a:t>
            </a:r>
            <a:r>
              <a:rPr lang="uk-UA" sz="1200" b="1" dirty="0" err="1">
                <a:latin typeface="Arial Narrow" panose="020B0606020202030204" pitchFamily="34" charset="0"/>
              </a:rPr>
              <a:t>Косенчук</a:t>
            </a:r>
            <a:r>
              <a:rPr lang="uk-UA" sz="1200" b="1" dirty="0" smtClean="0">
                <a:latin typeface="Arial Narrow" panose="020B0606020202030204" pitchFamily="34" charset="0"/>
              </a:rPr>
              <a:t>, Т</a:t>
            </a:r>
            <a:r>
              <a:rPr lang="uk-UA" sz="1200" b="1" dirty="0">
                <a:latin typeface="Arial Narrow" panose="020B0606020202030204" pitchFamily="34" charset="0"/>
              </a:rPr>
              <a:t>. </a:t>
            </a:r>
            <a:r>
              <a:rPr lang="uk-UA" sz="1200" b="1" dirty="0" err="1">
                <a:latin typeface="Arial Narrow" panose="020B0606020202030204" pitchFamily="34" charset="0"/>
              </a:rPr>
              <a:t>Піроженко</a:t>
            </a:r>
            <a:r>
              <a:rPr lang="uk-UA" sz="12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Мудрі шахи». Програма та методичні рекомендації з навчання дітей старшого дошкільного віку гри в шахи. </a:t>
            </a:r>
            <a:r>
              <a:rPr lang="uk-UA" sz="1200" dirty="0" err="1">
                <a:latin typeface="Arial Narrow" panose="020B0606020202030204" pitchFamily="34" charset="0"/>
              </a:rPr>
              <a:t>Семизорова</a:t>
            </a:r>
            <a:r>
              <a:rPr lang="uk-UA" sz="1200" dirty="0">
                <a:latin typeface="Arial Narrow" panose="020B0606020202030204" pitchFamily="34" charset="0"/>
              </a:rPr>
              <a:t> В. В., </a:t>
            </a:r>
            <a:r>
              <a:rPr lang="uk-UA" sz="1200" dirty="0" err="1">
                <a:latin typeface="Arial Narrow" panose="020B0606020202030204" pitchFamily="34" charset="0"/>
              </a:rPr>
              <a:t>Духновська</a:t>
            </a:r>
            <a:r>
              <a:rPr lang="uk-UA" sz="1200" dirty="0">
                <a:latin typeface="Arial Narrow" panose="020B0606020202030204" pitchFamily="34" charset="0"/>
              </a:rPr>
              <a:t> О. І., Пащенко Л. Ю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Настільний теніс</a:t>
            </a:r>
            <a:r>
              <a:rPr lang="uk-UA" sz="1200" dirty="0" smtClean="0">
                <a:latin typeface="Arial Narrow" panose="020B0606020202030204" pitchFamily="34" charset="0"/>
              </a:rPr>
              <a:t>». Програма </a:t>
            </a:r>
            <a:r>
              <a:rPr lang="uk-UA" sz="1200" dirty="0">
                <a:latin typeface="Arial Narrow" panose="020B0606020202030204" pitchFamily="34" charset="0"/>
              </a:rPr>
              <a:t>та методичні рекомендації з навчання дітей старшого дошкільного віку гри в настільний </a:t>
            </a:r>
            <a:r>
              <a:rPr lang="uk-UA" sz="1200" dirty="0" smtClean="0">
                <a:latin typeface="Arial Narrow" panose="020B0606020202030204" pitchFamily="34" charset="0"/>
              </a:rPr>
              <a:t>теніс. </a:t>
            </a:r>
            <a:r>
              <a:rPr lang="uk-UA" sz="1200" dirty="0" err="1" smtClean="0">
                <a:latin typeface="Arial Narrow" panose="020B0606020202030204" pitchFamily="34" charset="0"/>
              </a:rPr>
              <a:t>Дроздюк</a:t>
            </a:r>
            <a:r>
              <a:rPr lang="uk-UA" sz="1200" dirty="0" smtClean="0">
                <a:latin typeface="Arial Narrow" panose="020B0606020202030204" pitchFamily="34" charset="0"/>
              </a:rPr>
              <a:t> </a:t>
            </a:r>
            <a:r>
              <a:rPr lang="uk-UA" sz="1200" dirty="0">
                <a:latin typeface="Arial Narrow" panose="020B0606020202030204" pitchFamily="34" charset="0"/>
              </a:rPr>
              <a:t>В. І., Коваленко Г. М., Якименко Н. І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Скарбниця </a:t>
            </a:r>
            <a:r>
              <a:rPr lang="uk-UA" sz="1200" dirty="0" smtClean="0">
                <a:latin typeface="Arial Narrow" panose="020B0606020202030204" pitchFamily="34" charset="0"/>
              </a:rPr>
              <a:t>моралі». Програма </a:t>
            </a:r>
            <a:r>
              <a:rPr lang="uk-UA" sz="1200" dirty="0">
                <a:latin typeface="Arial Narrow" panose="020B0606020202030204" pitchFamily="34" charset="0"/>
              </a:rPr>
              <a:t>з морального виховання дітей дошкільного віку. Лохвицька </a:t>
            </a:r>
            <a:r>
              <a:rPr lang="uk-UA" sz="1200" dirty="0" smtClean="0">
                <a:latin typeface="Arial Narrow" panose="020B0606020202030204" pitchFamily="34" charset="0"/>
              </a:rPr>
              <a:t> Л</a:t>
            </a:r>
            <a:r>
              <a:rPr lang="uk-UA" sz="1200" dirty="0">
                <a:latin typeface="Arial Narrow" panose="020B0606020202030204" pitchFamily="34" charset="0"/>
              </a:rPr>
              <a:t>. В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b="1" dirty="0" smtClean="0">
                <a:latin typeface="Arial Narrow" panose="020B0606020202030204" pitchFamily="34" charset="0"/>
              </a:rPr>
              <a:t>«Україна </a:t>
            </a:r>
            <a:r>
              <a:rPr lang="uk-UA" sz="1200" b="1" dirty="0">
                <a:latin typeface="Arial Narrow" panose="020B0606020202030204" pitchFamily="34" charset="0"/>
              </a:rPr>
              <a:t>- моя Батьківщина». Парціальна програма з національно-патріотичного виховання для дітей середнього та старшого дошкільного віку за наукового редагування </a:t>
            </a:r>
            <a:r>
              <a:rPr lang="uk-UA" sz="1200" b="1" dirty="0" err="1">
                <a:latin typeface="Arial Narrow" panose="020B0606020202030204" pitchFamily="34" charset="0"/>
              </a:rPr>
              <a:t>Рейпольської</a:t>
            </a:r>
            <a:r>
              <a:rPr lang="uk-UA" sz="1200" b="1" dirty="0">
                <a:latin typeface="Arial Narrow" panose="020B0606020202030204" pitchFamily="34" charset="0"/>
              </a:rPr>
              <a:t> О. Д</a:t>
            </a:r>
            <a:r>
              <a:rPr lang="uk-UA" sz="12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Формування математичної компетентності у дітей дошкільного віку». Парціальна програма, автор - Л. </a:t>
            </a:r>
            <a:r>
              <a:rPr lang="uk-UA" sz="1200" dirty="0" smtClean="0">
                <a:latin typeface="Arial Narrow" panose="020B0606020202030204" pitchFamily="34" charset="0"/>
              </a:rPr>
              <a:t>Зайцева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«Цікаві </a:t>
            </a:r>
            <a:r>
              <a:rPr lang="uk-UA" sz="1200" dirty="0">
                <a:latin typeface="Arial Narrow" panose="020B0606020202030204" pitchFamily="34" charset="0"/>
              </a:rPr>
              <a:t>шашки</a:t>
            </a:r>
            <a:r>
              <a:rPr lang="uk-UA" sz="1200" dirty="0" smtClean="0">
                <a:latin typeface="Arial Narrow" panose="020B0606020202030204" pitchFamily="34" charset="0"/>
              </a:rPr>
              <a:t>». Програма </a:t>
            </a:r>
            <a:r>
              <a:rPr lang="uk-UA" sz="1200" dirty="0">
                <a:latin typeface="Arial Narrow" panose="020B0606020202030204" pitchFamily="34" charset="0"/>
              </a:rPr>
              <a:t>та методичні рекомендації з навчання дітей старшого дошкільного віку гри в </a:t>
            </a:r>
            <a:r>
              <a:rPr lang="uk-UA" sz="1200" dirty="0" smtClean="0">
                <a:latin typeface="Arial Narrow" panose="020B0606020202030204" pitchFamily="34" charset="0"/>
              </a:rPr>
              <a:t>шашки. </a:t>
            </a:r>
            <a:r>
              <a:rPr lang="uk-UA" sz="1200" dirty="0" err="1" smtClean="0">
                <a:latin typeface="Arial Narrow" panose="020B0606020202030204" pitchFamily="34" charset="0"/>
              </a:rPr>
              <a:t>Семизорова</a:t>
            </a:r>
            <a:r>
              <a:rPr lang="uk-UA" sz="1200" dirty="0" smtClean="0">
                <a:latin typeface="Arial Narrow" panose="020B0606020202030204" pitchFamily="34" charset="0"/>
              </a:rPr>
              <a:t> </a:t>
            </a:r>
            <a:r>
              <a:rPr lang="uk-UA" sz="1200" dirty="0">
                <a:latin typeface="Arial Narrow" panose="020B0606020202030204" pitchFamily="34" charset="0"/>
              </a:rPr>
              <a:t>В. В., Романюк О. В., </a:t>
            </a:r>
            <a:r>
              <a:rPr lang="uk-UA" sz="1200" dirty="0" err="1">
                <a:latin typeface="Arial Narrow" panose="020B0606020202030204" pitchFamily="34" charset="0"/>
              </a:rPr>
              <a:t>Дульська</a:t>
            </a:r>
            <a:r>
              <a:rPr lang="uk-UA" sz="1200" dirty="0">
                <a:latin typeface="Arial Narrow" panose="020B0606020202030204" pitchFamily="34" charset="0"/>
              </a:rPr>
              <a:t> Г. П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Шкіряний м’яч». Програма та методичні рекомендації з навчання дітей старшого дошкільного віку гри у футбол. </a:t>
            </a:r>
            <a:r>
              <a:rPr lang="uk-UA" sz="1200" dirty="0" err="1">
                <a:latin typeface="Arial Narrow" panose="020B0606020202030204" pitchFamily="34" charset="0"/>
              </a:rPr>
              <a:t>Дроздюк</a:t>
            </a:r>
            <a:r>
              <a:rPr lang="uk-UA" sz="1200" dirty="0">
                <a:latin typeface="Arial Narrow" panose="020B0606020202030204" pitchFamily="34" charset="0"/>
              </a:rPr>
              <a:t> В. І., Коваленко Г. М., Якименко Н. І</a:t>
            </a:r>
            <a:r>
              <a:rPr lang="uk-UA" sz="1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uk-UA" sz="1200" dirty="0">
                <a:latin typeface="Arial Narrow" panose="020B0606020202030204" pitchFamily="34" charset="0"/>
              </a:rPr>
              <a:t>Юний скелелаз». Парціальна програма навчання дітей 5-6 років скелелазінню з методичними рекомендаціями, автори - О. Безсонова, Л. </a:t>
            </a:r>
            <a:r>
              <a:rPr lang="uk-UA" sz="1200" dirty="0" smtClean="0">
                <a:latin typeface="Arial Narrow" panose="020B0606020202030204" pitchFamily="34" charset="0"/>
              </a:rPr>
              <a:t>Гонта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200" dirty="0" smtClean="0">
                <a:latin typeface="Arial Narrow" panose="020B0606020202030204" pitchFamily="34" charset="0"/>
              </a:rPr>
              <a:t>«</a:t>
            </a:r>
            <a:r>
              <a:rPr lang="en-US" sz="1200" dirty="0">
                <a:latin typeface="Arial Narrow" panose="020B0606020202030204" pitchFamily="34" charset="0"/>
              </a:rPr>
              <a:t>STREAM-</a:t>
            </a:r>
            <a:r>
              <a:rPr lang="uk-UA" sz="1200" dirty="0">
                <a:latin typeface="Arial Narrow" panose="020B0606020202030204" pitchFamily="34" charset="0"/>
              </a:rPr>
              <a:t>освіта, або Стежинки у Всесвіт». Альтернативна програма формування інженерного мислення в дітей </a:t>
            </a:r>
            <a:r>
              <a:rPr lang="uk-UA" sz="1200" dirty="0" err="1">
                <a:latin typeface="Arial Narrow" panose="020B0606020202030204" pitchFamily="34" charset="0"/>
              </a:rPr>
              <a:t>предшкільного</a:t>
            </a:r>
            <a:r>
              <a:rPr lang="uk-UA" sz="1200" dirty="0">
                <a:latin typeface="Arial Narrow" panose="020B0606020202030204" pitchFamily="34" charset="0"/>
              </a:rPr>
              <a:t> віку; науковий керівник </a:t>
            </a:r>
            <a:r>
              <a:rPr lang="uk-UA" sz="1200" dirty="0" smtClean="0">
                <a:latin typeface="Arial Narrow" panose="020B0606020202030204" pitchFamily="34" charset="0"/>
              </a:rPr>
              <a:t>-К</a:t>
            </a:r>
            <a:r>
              <a:rPr lang="uk-UA" sz="1200" dirty="0">
                <a:latin typeface="Arial Narrow" panose="020B0606020202030204" pitchFamily="34" charset="0"/>
              </a:rPr>
              <a:t>. Крутій</a:t>
            </a:r>
          </a:p>
          <a:p>
            <a:endParaRPr lang="uk-UA" sz="1100" dirty="0"/>
          </a:p>
          <a:p>
            <a:endParaRPr lang="uk-UA" sz="11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23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5" y="1052735"/>
            <a:ext cx="4726209" cy="4896545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dirty="0" smtClean="0">
                <a:latin typeface="Arial Narrow" panose="020B0606020202030204" pitchFamily="34" charset="0"/>
              </a:rPr>
              <a:t>    </a:t>
            </a:r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ЗДО буде продовжувати реалізовувати завдання парціальних програм:</a:t>
            </a: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Arial Narrow" panose="020B0606020202030204" pitchFamily="34" charset="0"/>
              </a:rPr>
              <a:t>-</a:t>
            </a:r>
            <a:r>
              <a:rPr lang="uk-UA" sz="3600" dirty="0" smtClean="0">
                <a:latin typeface="Arial Narrow" panose="020B0606020202030204" pitchFamily="34" charset="0"/>
              </a:rPr>
              <a:t> </a:t>
            </a:r>
            <a:r>
              <a:rPr lang="ru-RU" sz="2200" b="1" dirty="0" smtClean="0">
                <a:latin typeface="Arial Narrow" panose="020B0606020202030204" pitchFamily="34" charset="0"/>
              </a:rPr>
              <a:t>«</a:t>
            </a:r>
            <a:r>
              <a:rPr lang="ru-RU" sz="2200" b="1" dirty="0" err="1" smtClean="0">
                <a:latin typeface="Arial Narrow" panose="020B0606020202030204" pitchFamily="34" charset="0"/>
              </a:rPr>
              <a:t>Україна</a:t>
            </a:r>
            <a:r>
              <a:rPr lang="ru-RU" sz="2200" b="1" dirty="0" smtClean="0">
                <a:latin typeface="Arial Narrow" panose="020B0606020202030204" pitchFamily="34" charset="0"/>
              </a:rPr>
              <a:t> </a:t>
            </a:r>
            <a:r>
              <a:rPr lang="ru-RU" sz="2200" b="1" dirty="0">
                <a:latin typeface="Arial Narrow" panose="020B0606020202030204" pitchFamily="34" charset="0"/>
              </a:rPr>
              <a:t>- моя </a:t>
            </a:r>
            <a:r>
              <a:rPr lang="ru-RU" sz="2200" b="1" dirty="0" err="1">
                <a:latin typeface="Arial Narrow" panose="020B0606020202030204" pitchFamily="34" charset="0"/>
              </a:rPr>
              <a:t>Батьківщина</a:t>
            </a:r>
            <a:r>
              <a:rPr lang="ru-RU" sz="2200" b="1" dirty="0">
                <a:latin typeface="Arial Narrow" panose="020B0606020202030204" pitchFamily="34" charset="0"/>
              </a:rPr>
              <a:t>». </a:t>
            </a:r>
            <a:r>
              <a:rPr lang="ru-RU" sz="2200" dirty="0" err="1">
                <a:latin typeface="Arial Narrow" panose="020B0606020202030204" pitchFamily="34" charset="0"/>
              </a:rPr>
              <a:t>Парціальна</a:t>
            </a:r>
            <a:r>
              <a:rPr lang="ru-RU" sz="2200" dirty="0">
                <a:latin typeface="Arial Narrow" panose="020B0606020202030204" pitchFamily="34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</a:rPr>
              <a:t>програма</a:t>
            </a:r>
            <a:r>
              <a:rPr lang="ru-RU" sz="2200" dirty="0">
                <a:latin typeface="Arial Narrow" panose="020B0606020202030204" pitchFamily="34" charset="0"/>
              </a:rPr>
              <a:t> з </a:t>
            </a:r>
            <a:r>
              <a:rPr lang="ru-RU" sz="2200" dirty="0" err="1">
                <a:latin typeface="Arial Narrow" panose="020B0606020202030204" pitchFamily="34" charset="0"/>
              </a:rPr>
              <a:t>національно-патріотичного</a:t>
            </a:r>
            <a:r>
              <a:rPr lang="ru-RU" sz="2200" dirty="0">
                <a:latin typeface="Arial Narrow" panose="020B0606020202030204" pitchFamily="34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</a:rPr>
              <a:t>виховання</a:t>
            </a:r>
            <a:r>
              <a:rPr lang="ru-RU" sz="2200" dirty="0">
                <a:latin typeface="Arial Narrow" panose="020B0606020202030204" pitchFamily="34" charset="0"/>
              </a:rPr>
              <a:t> для </a:t>
            </a:r>
            <a:r>
              <a:rPr lang="ru-RU" sz="2200" dirty="0" err="1" smtClean="0">
                <a:latin typeface="Arial Narrow" panose="020B0606020202030204" pitchFamily="34" charset="0"/>
              </a:rPr>
              <a:t>дітей</a:t>
            </a:r>
            <a:r>
              <a:rPr lang="ru-RU" sz="2200" dirty="0" smtClean="0">
                <a:latin typeface="Arial Narrow" panose="020B0606020202030204" pitchFamily="34" charset="0"/>
              </a:rPr>
              <a:t>  </a:t>
            </a:r>
            <a:r>
              <a:rPr lang="ru-RU" sz="2200" dirty="0" err="1">
                <a:latin typeface="Arial Narrow" panose="020B0606020202030204" pitchFamily="34" charset="0"/>
              </a:rPr>
              <a:t>дошкільного</a:t>
            </a:r>
            <a:r>
              <a:rPr lang="ru-RU" sz="2200" dirty="0">
                <a:latin typeface="Arial Narrow" panose="020B0606020202030204" pitchFamily="34" charset="0"/>
              </a:rPr>
              <a:t> </a:t>
            </a:r>
            <a:r>
              <a:rPr lang="ru-RU" sz="2200" dirty="0" err="1" smtClean="0">
                <a:latin typeface="Arial Narrow" panose="020B0606020202030204" pitchFamily="34" charset="0"/>
              </a:rPr>
              <a:t>віку</a:t>
            </a:r>
            <a:r>
              <a:rPr lang="ru-RU" sz="2200" dirty="0" smtClean="0">
                <a:latin typeface="Arial Narrow" panose="020B0606020202030204" pitchFamily="34" charset="0"/>
              </a:rPr>
              <a:t>, </a:t>
            </a:r>
            <a:r>
              <a:rPr lang="ru-RU" sz="2200" dirty="0" err="1" smtClean="0">
                <a:latin typeface="Arial Narrow" panose="020B0606020202030204" pitchFamily="34" charset="0"/>
              </a:rPr>
              <a:t>авторський</a:t>
            </a:r>
            <a:r>
              <a:rPr lang="ru-RU" sz="2200" dirty="0" smtClean="0">
                <a:latin typeface="Arial Narrow" panose="020B0606020202030204" pitchFamily="34" charset="0"/>
              </a:rPr>
              <a:t> </a:t>
            </a:r>
            <a:r>
              <a:rPr lang="ru-RU" sz="2200" dirty="0" err="1" smtClean="0">
                <a:latin typeface="Arial Narrow" panose="020B0606020202030204" pitchFamily="34" charset="0"/>
              </a:rPr>
              <a:t>колектив</a:t>
            </a:r>
            <a:r>
              <a:rPr lang="ru-RU" sz="2200" smtClean="0">
                <a:latin typeface="Arial Narrow" panose="020B0606020202030204" pitchFamily="34" charset="0"/>
              </a:rPr>
              <a:t> -  </a:t>
            </a:r>
            <a:r>
              <a:rPr lang="ru-RU" sz="2200" dirty="0" err="1" smtClean="0">
                <a:latin typeface="Arial Narrow" panose="020B0606020202030204" pitchFamily="34" charset="0"/>
              </a:rPr>
              <a:t>Л.Зайцева</a:t>
            </a:r>
            <a:r>
              <a:rPr lang="ru-RU" sz="2200" dirty="0" smtClean="0">
                <a:latin typeface="Arial Narrow" panose="020B0606020202030204" pitchFamily="34" charset="0"/>
              </a:rPr>
              <a:t>, </a:t>
            </a:r>
            <a:r>
              <a:rPr lang="ru-RU" sz="2200" dirty="0" err="1" smtClean="0">
                <a:latin typeface="Arial Narrow" panose="020B0606020202030204" pitchFamily="34" charset="0"/>
              </a:rPr>
              <a:t>І.Кісільова</a:t>
            </a:r>
            <a:r>
              <a:rPr lang="ru-RU" sz="2200" dirty="0" smtClean="0">
                <a:latin typeface="Arial Narrow" panose="020B0606020202030204" pitchFamily="34" charset="0"/>
              </a:rPr>
              <a:t>                                                             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-</a:t>
            </a:r>
            <a:r>
              <a:rPr lang="ru-RU" sz="2200" dirty="0" smtClean="0">
                <a:latin typeface="Arial Narrow" panose="020B0606020202030204" pitchFamily="34" charset="0"/>
              </a:rPr>
              <a:t> </a:t>
            </a:r>
            <a:r>
              <a:rPr lang="uk-UA" sz="2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lang="uk-UA" sz="22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Моя країна - Україна». </a:t>
            </a:r>
            <a:r>
              <a:rPr lang="uk-UA" sz="2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Парціальна програма </a:t>
            </a:r>
            <a:r>
              <a:rPr lang="uk-UA" sz="2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з </a:t>
            </a:r>
            <a:r>
              <a:rPr lang="uk-UA" sz="2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патріотичного виховання для дітей старшого дошкільного віку; авторський колектив - Н. Гавриш, О. </a:t>
            </a:r>
            <a:r>
              <a:rPr lang="uk-UA" sz="2200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Косенчук,Т</a:t>
            </a:r>
            <a:r>
              <a:rPr lang="uk-UA" sz="2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lang="uk-UA" sz="22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Піроженко</a:t>
            </a:r>
            <a:r>
              <a:rPr lang="uk-UA" sz="2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br>
              <a:rPr lang="uk-UA" sz="2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endParaRPr lang="uk-UA" sz="2200" dirty="0"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93" t="3726" b="5193"/>
          <a:stretch/>
        </p:blipFill>
        <p:spPr bwMode="auto">
          <a:xfrm>
            <a:off x="0" y="433769"/>
            <a:ext cx="388843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69582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24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29614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Нове Положення </a:t>
            </a:r>
            <a:br>
              <a:rPr lang="uk-UA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uk-UA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про атестацію педагогічних працівників </a:t>
            </a:r>
            <a:br>
              <a:rPr lang="uk-UA" sz="3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uk-UA" sz="2800" dirty="0" smtClean="0">
                <a:latin typeface="Arial Narrow" panose="020B0606020202030204" pitchFamily="34" charset="0"/>
              </a:rPr>
              <a:t>(вступає в дію з 01.09.2023)</a:t>
            </a:r>
            <a:endParaRPr lang="uk-UA" sz="4000" dirty="0"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5184576" cy="2908920"/>
          </a:xfr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Comic Sans MS" panose="030F0702030302020204" pitchFamily="66" charset="0"/>
              </a:rPr>
              <a:t>Зміни: </a:t>
            </a:r>
          </a:p>
          <a:p>
            <a:r>
              <a:rPr lang="uk-UA" sz="2400" dirty="0" smtClean="0">
                <a:latin typeface="Comic Sans MS" panose="030F0702030302020204" pitchFamily="66" charset="0"/>
              </a:rPr>
              <a:t>щодо присвоєння кваліфікаційних категорій</a:t>
            </a:r>
          </a:p>
          <a:p>
            <a:r>
              <a:rPr lang="uk-UA" sz="2400" dirty="0" smtClean="0">
                <a:latin typeface="Comic Sans MS" panose="030F0702030302020204" pitchFamily="66" charset="0"/>
              </a:rPr>
              <a:t>щодо термінів подання заяв</a:t>
            </a:r>
          </a:p>
          <a:p>
            <a:r>
              <a:rPr lang="uk-UA" sz="2400" dirty="0">
                <a:latin typeface="Comic Sans MS" panose="030F0702030302020204" pitchFamily="66" charset="0"/>
              </a:rPr>
              <a:t>щ</a:t>
            </a:r>
            <a:r>
              <a:rPr lang="uk-UA" sz="2400" dirty="0" smtClean="0">
                <a:latin typeface="Comic Sans MS" panose="030F0702030302020204" pitchFamily="66" charset="0"/>
              </a:rPr>
              <a:t>одо формування та повноважень атестаційних комісій І та ІІ рівнів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941168"/>
            <a:ext cx="89289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/>
              <a:t>Загальна тривалість підвищення кваліфікації педагогічних працівників ЗДО для проходження атестації – </a:t>
            </a:r>
            <a:r>
              <a:rPr lang="uk-UA" sz="2200" b="1" u="sng" dirty="0" smtClean="0"/>
              <a:t>не менше 120 год упродовж 5 років</a:t>
            </a:r>
          </a:p>
          <a:p>
            <a:endParaRPr lang="uk-UA" sz="2200" b="1" u="sng" dirty="0"/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для самоосвіти – опрацювати нове ПОЛОЖЕННЯ про атестацію педагогічних працівників та зробити добірку проблемних запитань за його змістом</a:t>
            </a:r>
            <a:endParaRPr lang="uk-U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456384" cy="288032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25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65618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«Про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  <a:b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закладів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освіти»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://drive.google.com/file/d/1ZCLVM0_mg9XymxWS3bO37SHlRALjkRZ0/view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Реєстрація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 </a:t>
            </a:r>
            <a:r>
              <a:rPr lang="uk-UA" sz="24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 25 серпня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 </a:t>
            </a:r>
            <a:r>
              <a:rPr lang="uk-UA" sz="24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 22 вересня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 </a:t>
            </a:r>
            <a:r>
              <a:rPr lang="uk-UA" sz="24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 26 жовтня 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вибір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Підвищення кваліфікації відбудеться упродовж </a:t>
            </a:r>
            <a:r>
              <a:rPr lang="uk-UA" sz="24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серпня-вересня-жовтня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(проведення семінарів за програмою освіти дітей раннього та дошкільного віку «Освіта і піклування»):</a:t>
            </a:r>
          </a:p>
          <a:p>
            <a:pPr algn="just">
              <a:buFontTx/>
              <a:buChar char="-"/>
            </a:pPr>
            <a:r>
              <a:rPr lang="uk-UA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ля керівників 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(«Дитина в природному довкіллі», «Гра дитини»; «Дитина в соціумі»)</a:t>
            </a:r>
          </a:p>
          <a:p>
            <a:pPr algn="just">
              <a:buFontTx/>
              <a:buChar char="-"/>
            </a:pPr>
            <a:r>
              <a:rPr lang="uk-UA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ля вихователів-методистів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(«Дитина в сенсорно-пізнавальному просторі»; «</a:t>
            </a:r>
            <a:r>
              <a:rPr lang="uk-UA" sz="2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Дитина в природному довкіллі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»; «Особистість дитини»)</a:t>
            </a:r>
          </a:p>
          <a:p>
            <a:pPr algn="just">
              <a:buFontTx/>
              <a:buChar char="-"/>
            </a:pPr>
            <a:r>
              <a:rPr lang="uk-UA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ля вихователів 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«Особистість дитини»; </a:t>
            </a:r>
            <a:r>
              <a:rPr lang="uk-UA" sz="2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(«Дитина в сенсорно-пізнавальному просторі</a:t>
            </a:r>
            <a:r>
              <a:rPr lang="uk-UA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»; </a:t>
            </a:r>
            <a:r>
              <a:rPr lang="uk-UA" sz="2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«Дитина в природному довкіллі</a:t>
            </a:r>
            <a:r>
              <a:rPr lang="uk-UA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uk-UA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26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курсів підвищення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кваліфікації-2023 </a:t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(біля 70 тем)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  <a:hlinkClick r:id="rId3"/>
              </a:rPr>
              <a:t>https://conf.ipo.kiev.ua/category/doskilla</a:t>
            </a:r>
            <a:r>
              <a:rPr lang="en-US" sz="2000" b="1" dirty="0" smtClean="0">
                <a:latin typeface="Arial Narrow" panose="020B0606020202030204" pitchFamily="34" charset="0"/>
                <a:hlinkClick r:id="rId3"/>
              </a:rPr>
              <a:t>/</a:t>
            </a:r>
            <a:r>
              <a:rPr lang="uk-UA" sz="2000" b="1" dirty="0" smtClean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 </a:t>
            </a:r>
            <a:r>
              <a:rPr lang="uk-UA" sz="2000" b="1" dirty="0" smtClean="0">
                <a:latin typeface="Arial Narrow" panose="020B0606020202030204" pitchFamily="34" charset="0"/>
              </a:rPr>
              <a:t> </a:t>
            </a:r>
            <a:endParaRPr lang="uk-UA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Наступність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перспективність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дошкільною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освітою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та початковою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школою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комфортної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атмосфери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дошкільників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педагогічної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майстерності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Дошкілля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часу.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батьками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нетрадиційних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інноваційних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фізкультурно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оздоровчої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Доматематична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підготовка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дошкільників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інтерактивних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онлайн-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ігор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дошкільному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навчальному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процесі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творчих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здібностей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взаємодію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співпрацю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співтворчість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музкерівника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вихователя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Розробка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віртуальних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екскурсій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дошкільнят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дистанційному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навчанні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Спектр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інклюзії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закладі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дошкільної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освіти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інші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uk-UA" sz="22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27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4766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uk-UA" sz="3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uk-UA" sz="3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sz="33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ДСЯО про ознаки</a:t>
            </a:r>
            <a:r>
              <a:rPr lang="uk-UA" sz="33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33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«зразкового</a:t>
            </a:r>
            <a:r>
              <a:rPr lang="uk-UA" sz="33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» дитячого садка</a:t>
            </a:r>
            <a:r>
              <a:rPr lang="uk-UA" sz="3300" dirty="0">
                <a:ea typeface="Calibri"/>
                <a:cs typeface="Times New Roman"/>
              </a:rPr>
              <a:t/>
            </a:r>
            <a:br>
              <a:rPr lang="uk-UA" sz="3300" dirty="0">
                <a:ea typeface="Calibri"/>
                <a:cs typeface="Times New Roman"/>
              </a:rPr>
            </a:br>
            <a:endParaRPr lang="uk-UA" sz="33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30852" y="1102097"/>
            <a:ext cx="4392489" cy="5063207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7) </a:t>
            </a:r>
            <a:r>
              <a:rPr lang="ru-RU" sz="1800" dirty="0" smtClean="0">
                <a:latin typeface="Arial Narrow" panose="020B0606020202030204" pitchFamily="34" charset="0"/>
              </a:rPr>
              <a:t>Створено </a:t>
            </a:r>
            <a:r>
              <a:rPr lang="ru-RU" sz="1800" dirty="0" err="1">
                <a:latin typeface="Arial Narrow" panose="020B0606020202030204" pitchFamily="34" charset="0"/>
              </a:rPr>
              <a:t>умови</a:t>
            </a:r>
            <a:r>
              <a:rPr lang="ru-RU" sz="1800" dirty="0">
                <a:latin typeface="Arial Narrow" panose="020B0606020202030204" pitchFamily="34" charset="0"/>
              </a:rPr>
              <a:t> для здорового способу </a:t>
            </a:r>
            <a:r>
              <a:rPr lang="ru-RU" sz="1800" dirty="0" err="1">
                <a:latin typeface="Arial Narrow" panose="020B0606020202030204" pitchFamily="34" charset="0"/>
              </a:rPr>
              <a:t>життя</a:t>
            </a:r>
            <a:r>
              <a:rPr lang="ru-RU" sz="1800" dirty="0">
                <a:latin typeface="Arial Narrow" panose="020B0606020202030204" pitchFamily="34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</a:rPr>
              <a:t>фізичного</a:t>
            </a:r>
            <a:r>
              <a:rPr lang="ru-RU" sz="1800" dirty="0">
                <a:latin typeface="Arial Narrow" panose="020B0606020202030204" pitchFamily="34" charset="0"/>
              </a:rPr>
              <a:t> й </a:t>
            </a:r>
            <a:r>
              <a:rPr lang="ru-RU" sz="1800" dirty="0" err="1">
                <a:latin typeface="Arial Narrow" panose="020B0606020202030204" pitchFamily="34" charset="0"/>
              </a:rPr>
              <a:t>психоемоційного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розвитку</a:t>
            </a:r>
            <a:r>
              <a:rPr lang="ru-RU" sz="1800" dirty="0">
                <a:latin typeface="Arial Narrow" panose="020B0606020202030204" pitchFamily="34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</a:rPr>
              <a:t>панує</a:t>
            </a:r>
            <a:r>
              <a:rPr lang="ru-RU" sz="1800" dirty="0">
                <a:latin typeface="Arial Narrow" panose="020B0606020202030204" pitchFamily="34" charset="0"/>
              </a:rPr>
              <a:t> атмосфера </a:t>
            </a:r>
            <a:r>
              <a:rPr lang="ru-RU" sz="1800" dirty="0" err="1">
                <a:latin typeface="Arial Narrow" panose="020B0606020202030204" pitchFamily="34" charset="0"/>
              </a:rPr>
              <a:t>довіри</a:t>
            </a:r>
            <a:r>
              <a:rPr lang="ru-RU" sz="1800" dirty="0">
                <a:latin typeface="Arial Narrow" panose="020B0606020202030204" pitchFamily="34" charset="0"/>
              </a:rPr>
              <a:t> і </a:t>
            </a:r>
            <a:r>
              <a:rPr lang="ru-RU" sz="1800" dirty="0" err="1">
                <a:latin typeface="Arial Narrow" panose="020B0606020202030204" pitchFamily="34" charset="0"/>
              </a:rPr>
              <a:t>взаємоповаги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усіх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учасників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освітнього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latin typeface="Arial Narrow" panose="020B0606020202030204" pitchFamily="34" charset="0"/>
              </a:rPr>
              <a:t>процесу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8) </a:t>
            </a:r>
            <a:r>
              <a:rPr lang="ru-RU" sz="1800" dirty="0" err="1" smtClean="0">
                <a:latin typeface="Arial Narrow" panose="020B0606020202030204" pitchFamily="34" charset="0"/>
              </a:rPr>
              <a:t>Забезпечено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якісний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інформаційно-методичний</a:t>
            </a:r>
            <a:r>
              <a:rPr lang="ru-RU" sz="1800" dirty="0">
                <a:latin typeface="Arial Narrow" panose="020B0606020202030204" pitchFamily="34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</a:rPr>
              <a:t>управлінський</a:t>
            </a:r>
            <a:r>
              <a:rPr lang="ru-RU" sz="1800" dirty="0">
                <a:latin typeface="Arial Narrow" panose="020B0606020202030204" pitchFamily="34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</a:rPr>
              <a:t>педагогічний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супровід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діяльності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smtClean="0">
                <a:latin typeface="Arial Narrow" panose="020B0606020202030204" pitchFamily="34" charset="0"/>
              </a:rPr>
              <a:t>закладу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9) </a:t>
            </a:r>
            <a:r>
              <a:rPr lang="ru-RU" sz="1800" dirty="0" err="1" smtClean="0">
                <a:latin typeface="Arial Narrow" panose="020B0606020202030204" pitchFamily="34" charset="0"/>
              </a:rPr>
              <a:t>Забезпечено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>
                <a:latin typeface="Arial Narrow" panose="020B0606020202030204" pitchFamily="34" charset="0"/>
              </a:rPr>
              <a:t>доступ до </a:t>
            </a:r>
            <a:r>
              <a:rPr lang="ru-RU" sz="1800" dirty="0" err="1">
                <a:latin typeface="Arial Narrow" panose="020B0606020202030204" pitchFamily="34" charset="0"/>
              </a:rPr>
              <a:t>новітніх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засобів</a:t>
            </a:r>
            <a:r>
              <a:rPr lang="ru-RU" sz="1800" dirty="0">
                <a:latin typeface="Arial Narrow" panose="020B0606020202030204" pitchFamily="34" charset="0"/>
              </a:rPr>
              <a:t> та </a:t>
            </a:r>
            <a:r>
              <a:rPr lang="ru-RU" sz="1800" dirty="0" err="1">
                <a:latin typeface="Arial Narrow" panose="020B0606020202030204" pitchFamily="34" charset="0"/>
              </a:rPr>
              <a:t>освітніх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технологій</a:t>
            </a:r>
            <a:r>
              <a:rPr lang="ru-RU" sz="1800" dirty="0">
                <a:latin typeface="Arial Narrow" panose="020B0606020202030204" pitchFamily="34" charset="0"/>
              </a:rPr>
              <a:t> у </a:t>
            </a:r>
            <a:r>
              <a:rPr lang="ru-RU" sz="1800" dirty="0" err="1">
                <a:latin typeface="Arial Narrow" panose="020B0606020202030204" pitchFamily="34" charset="0"/>
              </a:rPr>
              <a:t>дошкільній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latin typeface="Arial Narrow" panose="020B0606020202030204" pitchFamily="34" charset="0"/>
              </a:rPr>
              <a:t>освіті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10) </a:t>
            </a:r>
            <a:r>
              <a:rPr lang="ru-RU" sz="1800" dirty="0" smtClean="0">
                <a:latin typeface="Arial Narrow" panose="020B0606020202030204" pitchFamily="34" charset="0"/>
              </a:rPr>
              <a:t>Батьки </a:t>
            </a:r>
            <a:r>
              <a:rPr lang="ru-RU" sz="1800" dirty="0" err="1">
                <a:latin typeface="Arial Narrow" panose="020B0606020202030204" pitchFamily="34" charset="0"/>
              </a:rPr>
              <a:t>довіряють</a:t>
            </a:r>
            <a:r>
              <a:rPr lang="ru-RU" sz="1800" dirty="0">
                <a:latin typeface="Arial Narrow" panose="020B0606020202030204" pitchFamily="34" charset="0"/>
              </a:rPr>
              <a:t> закладу і є </a:t>
            </a:r>
            <a:r>
              <a:rPr lang="ru-RU" sz="1800" dirty="0" err="1" smtClean="0">
                <a:latin typeface="Arial Narrow" panose="020B0606020202030204" pitchFamily="34" charset="0"/>
              </a:rPr>
              <a:t>активними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11) </a:t>
            </a:r>
            <a:r>
              <a:rPr lang="uk-UA" sz="18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Забезпечується прозорість та відкритість закладу, створено </a:t>
            </a:r>
            <a:r>
              <a:rPr lang="uk-UA" sz="1800" dirty="0">
                <a:latin typeface="Arial Narrow" panose="020B0606020202030204" pitchFamily="34" charset="0"/>
                <a:ea typeface="Times New Roman"/>
                <a:cs typeface="Times New Roman"/>
              </a:rPr>
              <a:t>дієву та прозору систему фінансування діяльності </a:t>
            </a:r>
            <a:r>
              <a:rPr lang="uk-UA" sz="18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закладу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12) </a:t>
            </a:r>
            <a:r>
              <a:rPr lang="ru-RU" sz="1800" dirty="0" smtClean="0">
                <a:latin typeface="Arial Narrow" panose="020B0606020202030204" pitchFamily="34" charset="0"/>
              </a:rPr>
              <a:t>Створено </a:t>
            </a:r>
            <a:r>
              <a:rPr lang="ru-RU" sz="1800" dirty="0" err="1">
                <a:latin typeface="Arial Narrow" panose="020B0606020202030204" pitchFamily="34" charset="0"/>
              </a:rPr>
              <a:t>дієву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внутрішню</a:t>
            </a:r>
            <a:r>
              <a:rPr lang="ru-RU" sz="1800" dirty="0">
                <a:latin typeface="Arial Narrow" panose="020B0606020202030204" pitchFamily="34" charset="0"/>
              </a:rPr>
              <a:t> систему </a:t>
            </a:r>
            <a:r>
              <a:rPr lang="ru-RU" sz="1800" dirty="0" err="1">
                <a:latin typeface="Arial Narrow" panose="020B0606020202030204" pitchFamily="34" charset="0"/>
              </a:rPr>
              <a:t>забезпечення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якості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latin typeface="Arial Narrow" panose="020B0606020202030204" pitchFamily="34" charset="0"/>
              </a:rPr>
              <a:t>освіти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 Narrow" panose="020B0606020202030204" pitchFamily="34" charset="0"/>
              </a:rPr>
              <a:t>13) </a:t>
            </a:r>
            <a:r>
              <a:rPr lang="uk-UA" sz="1800" dirty="0" smtClean="0">
                <a:latin typeface="Arial Narrow" panose="020B0606020202030204" pitchFamily="34" charset="0"/>
              </a:rPr>
              <a:t>Здійснюється </a:t>
            </a:r>
            <a:r>
              <a:rPr lang="uk-UA" sz="1800" dirty="0">
                <a:latin typeface="Arial Narrow" panose="020B0606020202030204" pitchFamily="34" charset="0"/>
              </a:rPr>
              <a:t>соціально-педагогічний патронат сімей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107504" y="1102097"/>
            <a:ext cx="4392488" cy="5063207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9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1) </a:t>
            </a:r>
            <a:r>
              <a:rPr lang="uk-UA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Діти </a:t>
            </a:r>
            <a:r>
              <a:rPr lang="uk-UA" sz="1900" dirty="0">
                <a:latin typeface="Arial Narrow" panose="020B0606020202030204" pitchFamily="34" charset="0"/>
                <a:ea typeface="Times New Roman"/>
                <a:cs typeface="Times New Roman"/>
              </a:rPr>
              <a:t>щасливі, допитливі та </a:t>
            </a:r>
            <a:r>
              <a:rPr lang="uk-UA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здорові</a:t>
            </a:r>
          </a:p>
          <a:p>
            <a:pPr marL="0" indent="0" algn="just">
              <a:buNone/>
            </a:pPr>
            <a:r>
              <a:rPr lang="uk-UA" sz="19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2) </a:t>
            </a:r>
            <a:r>
              <a:rPr lang="uk-UA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Створено </a:t>
            </a:r>
            <a:r>
              <a:rPr lang="uk-UA" sz="1900" dirty="0">
                <a:latin typeface="Arial Narrow" panose="020B0606020202030204" pitchFamily="34" charset="0"/>
                <a:ea typeface="Times New Roman"/>
                <a:cs typeface="Times New Roman"/>
              </a:rPr>
              <a:t>умови для реалізації здібностей, інтересів, потреб і всебічного розвитку кожної </a:t>
            </a:r>
            <a:r>
              <a:rPr lang="uk-UA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дитини</a:t>
            </a:r>
          </a:p>
          <a:p>
            <a:pPr marL="0" indent="0" algn="just">
              <a:buNone/>
            </a:pPr>
            <a:r>
              <a:rPr lang="uk-UA" sz="19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3) </a:t>
            </a:r>
            <a:r>
              <a:rPr lang="uk-UA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Забезпечено індивідуальну зону творчого розвитку кожної дитини, кожного працівника, спираючись на їхні якості та здібності, </a:t>
            </a:r>
            <a:r>
              <a:rPr lang="uk-UA" sz="19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індивідуальну траєкторію розвитку</a:t>
            </a:r>
          </a:p>
          <a:p>
            <a:pPr marL="0" indent="0" algn="just">
              <a:buNone/>
            </a:pPr>
            <a:r>
              <a:rPr lang="ru-RU" sz="19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4) 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У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дітей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виховують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любов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до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України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, 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шаноб-ливе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ставлення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до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родини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,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повагу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до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народних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традицій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і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звичаїв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,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державної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мови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, 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регіональ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-них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мов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або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мов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меншин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та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рідної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мови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, 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націо-нальних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цінностей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українського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народу, а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також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цінностей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інших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націй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та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народів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,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свідоме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ставлення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до себе,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оточення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та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довкілля</a:t>
            </a:r>
            <a:endParaRPr lang="uk-UA" sz="1900" dirty="0" smtClean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5) 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У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дітей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сформовано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життєві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компетентності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та 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дошкільну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зрілість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перед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вступом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до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школи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за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Д</a:t>
            </a:r>
            <a:r>
              <a:rPr lang="ru-RU" sz="1900" dirty="0" err="1" smtClean="0">
                <a:latin typeface="Arial Narrow" panose="020B0606020202030204" pitchFamily="34" charset="0"/>
                <a:ea typeface="Times New Roman"/>
                <a:cs typeface="Times New Roman"/>
              </a:rPr>
              <a:t>ержавним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стандартом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дошкільної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err="1">
                <a:latin typeface="Arial Narrow" panose="020B0606020202030204" pitchFamily="34" charset="0"/>
                <a:ea typeface="Times New Roman"/>
                <a:cs typeface="Times New Roman"/>
              </a:rPr>
              <a:t>освіти</a:t>
            </a:r>
            <a:r>
              <a:rPr lang="ru-RU" sz="19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</a:p>
          <a:p>
            <a:pPr marL="0" lvl="0" indent="0" algn="just">
              <a:buNone/>
            </a:pPr>
            <a:r>
              <a:rPr lang="ru-RU" sz="1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6) </a:t>
            </a:r>
            <a:r>
              <a:rPr lang="ru-RU" sz="1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Виконуються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вимоги</a:t>
            </a: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БКДО та </a:t>
            </a:r>
            <a:r>
              <a:rPr lang="ru-RU" sz="1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освітньої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програми</a:t>
            </a:r>
            <a:r>
              <a:rPr lang="ru-RU" sz="1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забезпечується</a:t>
            </a: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соціальна</a:t>
            </a: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адаптація</a:t>
            </a: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</a:rPr>
              <a:t> та </a:t>
            </a:r>
            <a:r>
              <a:rPr lang="ru-RU" sz="1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готовність</a:t>
            </a: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продовжувати</a:t>
            </a:r>
            <a:r>
              <a:rPr lang="ru-RU" sz="19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освіту</a:t>
            </a:r>
            <a:endParaRPr lang="ru-RU" sz="19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>
              <a:buFont typeface="Wingdings" panose="05000000000000000000" pitchFamily="2" charset="2"/>
              <a:buChar char="§"/>
            </a:pPr>
            <a:endParaRPr lang="uk-UA" sz="16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64" y="332656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У Державній службі якості освіти розробили ознаки «зразковості» закладу дошкільної освіти в аспекті захисту прав </a:t>
            </a:r>
            <a:r>
              <a:rPr lang="uk-UA" sz="22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дитини: </a:t>
            </a:r>
            <a:endParaRPr lang="uk-UA" sz="22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725296" y="6581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28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4" y="6211669"/>
            <a:ext cx="850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Практична вправа «Над якими ознаками «зразкового» дитячого садка, на вашу думку,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нам потрібно ще попрацювати?»</a:t>
            </a:r>
            <a:endParaRPr lang="uk-UA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Головне завдання ЗДО у 2023/2024 </a:t>
            </a:r>
            <a:r>
              <a:rPr lang="uk-UA" sz="4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н.р</a:t>
            </a:r>
            <a:r>
              <a:rPr lang="uk-UA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- 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572853"/>
              </p:ext>
            </p:extLst>
          </p:nvPr>
        </p:nvGraphicFramePr>
        <p:xfrm>
          <a:off x="611560" y="2276872"/>
          <a:ext cx="80752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3" y="97219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latin typeface="Arial Narrow" panose="020B0606020202030204" pitchFamily="34" charset="0"/>
              </a:rPr>
              <a:t>з</a:t>
            </a:r>
            <a:r>
              <a:rPr lang="uk-UA" sz="2800" b="1" dirty="0" smtClean="0">
                <a:latin typeface="Arial Narrow" panose="020B0606020202030204" pitchFamily="34" charset="0"/>
              </a:rPr>
              <a:t>осередитися на збереженні, зміцненні</a:t>
            </a:r>
            <a:r>
              <a:rPr lang="uk-UA" sz="2800" b="1" dirty="0">
                <a:latin typeface="Arial Narrow" panose="020B0606020202030204" pitchFamily="34" charset="0"/>
              </a:rPr>
              <a:t> </a:t>
            </a:r>
            <a:r>
              <a:rPr lang="uk-UA" sz="2800" b="1" dirty="0" smtClean="0">
                <a:latin typeface="Arial Narrow" panose="020B0606020202030204" pitchFamily="34" charset="0"/>
              </a:rPr>
              <a:t>та відновленні здоров'я дітей в умовах воєнного стану: </a:t>
            </a:r>
            <a:endParaRPr lang="uk-UA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29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764704"/>
          </a:xfrm>
        </p:spPr>
        <p:txBody>
          <a:bodyPr>
            <a:noAutofit/>
          </a:bodyPr>
          <a:lstStyle/>
          <a:p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МОН з підготовки закладів дошкільної освіти </a:t>
            </a:r>
            <a:b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нового 2023/2024 н. р.</a:t>
            </a:r>
            <a:endParaRPr lang="uk-UA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Arial Narrow" panose="020B0606020202030204" pitchFamily="34" charset="0"/>
              </a:rPr>
              <a:t>Всеукраїнська науково-практична онлайн-конференція «Готовність дитини старшого дошкільного віку до систематичного навчання у школі»:</a:t>
            </a:r>
          </a:p>
          <a:p>
            <a:pPr marL="0" indent="0">
              <a:buNone/>
            </a:pPr>
            <a:r>
              <a:rPr lang="uk-UA" sz="1300" dirty="0" smtClean="0">
                <a:latin typeface="Arial Narrow" panose="020B0606020202030204" pitchFamily="34" charset="0"/>
              </a:rPr>
              <a:t>-  Перший семінар  06.04.2023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https://uied.org.ua/vseukrayinska-naukovo-praktychna-onlajn-konferencziya-gotovnist-dytyny-starshogo-doshkilnogo-viku-do-systematychnogo-navchannya-v-shkoli-2/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Другий семінар13.04.2023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https://www.youtube.com/watch?v=3O1Y_Gs8TVI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Третій семінар 20.04.2023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https://www.youtube.com/watch?v=oqWyc5PokK4&amp;feature=youtu.be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Всеукраїнський Тиждень безпеки (03-10 липня 2023 </a:t>
            </a:r>
            <a:r>
              <a:rPr lang="uk-UA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року</a:t>
            </a:r>
            <a:r>
              <a:rPr lang="uk-UA" sz="17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) </a:t>
            </a:r>
            <a:r>
              <a:rPr lang="uk-UA" sz="12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https</a:t>
            </a:r>
            <a:r>
              <a:rPr lang="uk-UA" sz="1200" u="sng" dirty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://</a:t>
            </a:r>
            <a:r>
              <a:rPr lang="uk-UA" sz="12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www.youtube.com/watch?v=Ea35KmypTiQ</a:t>
            </a:r>
            <a:endParaRPr lang="uk-UA" sz="1200" u="sng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600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Вебінар</a:t>
            </a:r>
            <a:r>
              <a:rPr lang="uk-UA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«Як успішно розпочати новий навчальний рік» (27 липня 2023 року):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seminar.expertus.com.ua/client/356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uk-UA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Особливості дистанційної і змішаної форми роботи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Особливості атестації педагогів за новим Положенням про атестацію педагогічних працівників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Особливості створення безпечного середовища у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Особливості організації харчування в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Особливості впровадження інклюзивного навчання в ЗДО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Вебінар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Освітній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і 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методична 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робота в </a:t>
            </a:r>
            <a:r>
              <a:rPr lang="ru-RU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стану»</a:t>
            </a:r>
            <a:r>
              <a:rPr lang="uk-UA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www.youtube.com/watch?v=RrwqHf3YXNw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ru-RU" sz="13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методичної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стану</a:t>
            </a:r>
          </a:p>
          <a:p>
            <a:pPr marL="0" lvl="0" indent="0">
              <a:buNone/>
            </a:pP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ru-RU" sz="13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педагогам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освітнього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процесу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стану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uk-UA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Освітній марафон «</a:t>
            </a:r>
            <a:r>
              <a:rPr lang="uk-UA" sz="16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ВзвємоДія</a:t>
            </a:r>
            <a:r>
              <a:rPr lang="uk-UA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управлінські та методичні </a:t>
            </a:r>
          </a:p>
          <a:p>
            <a:pPr marL="0" lvl="0" indent="0">
              <a:buNone/>
            </a:pPr>
            <a:r>
              <a:rPr lang="uk-UA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вектори нового навчального року» </a:t>
            </a:r>
            <a:r>
              <a:rPr lang="uk-UA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(28 серпня-31 серпня 2023 року)</a:t>
            </a:r>
          </a:p>
          <a:p>
            <a:pPr marL="0" lvl="0" indent="0">
              <a:buNone/>
            </a:pPr>
            <a:r>
              <a:rPr lang="uk-UA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</a:t>
            </a: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Сучасні орієнтири в організації освітнього процесу в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Внутрішня система забезпечення якості освіти в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Нормативно-правове забезпечення діяльності ЗДО</a:t>
            </a:r>
          </a:p>
          <a:p>
            <a:pPr marL="0" lvl="0" indent="0">
              <a:buNone/>
            </a:pPr>
            <a:r>
              <a:rPr lang="uk-UA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 Організація освітнього процесу для дітей дошкільного віку</a:t>
            </a:r>
            <a:endParaRPr lang="uk-UA" sz="13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40678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80" y="4983529"/>
            <a:ext cx="3069299" cy="17264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" y="5803652"/>
            <a:ext cx="8856984" cy="864096"/>
          </a:xfrm>
        </p:spPr>
        <p:txBody>
          <a:bodyPr>
            <a:normAutofit/>
          </a:bodyPr>
          <a:lstStyle/>
          <a:p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листа МОН «Про окремі питання діяльності закладів дошкільної освіти у 2023/2024 навчальному році»</a:t>
            </a:r>
            <a:b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1/12490-23 від 21.08.2023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700808"/>
            <a:ext cx="8344656" cy="424847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Тримаємо свій освітянський стрій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Сприяємо безпеці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Надаємо якісні освітні послуги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Запобігаємо проникненню ворожого контенту </a:t>
            </a:r>
            <a:r>
              <a:rPr lang="uk-UA" sz="3000" b="1" dirty="0">
                <a:latin typeface="Arial Narrow" panose="020B0606020202030204" pitchFamily="34" charset="0"/>
              </a:rPr>
              <a:t> </a:t>
            </a:r>
            <a:r>
              <a:rPr lang="uk-UA" sz="3000" b="1" dirty="0" smtClean="0">
                <a:latin typeface="Arial Narrow" panose="020B0606020202030204" pitchFamily="34" charset="0"/>
              </a:rPr>
              <a:t>            у дошкільну освіту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Долаємо освітні втрати</a:t>
            </a:r>
          </a:p>
          <a:p>
            <a:pPr algn="just"/>
            <a:r>
              <a:rPr lang="uk-UA" sz="3000" b="1" dirty="0" smtClean="0">
                <a:latin typeface="Arial Narrow" panose="020B0606020202030204" pitchFamily="34" charset="0"/>
              </a:rPr>
              <a:t>Зберігаємо, розвиваємо та плекаємо українське </a:t>
            </a:r>
            <a:r>
              <a:rPr lang="uk-UA" sz="3000" b="1" dirty="0" err="1" smtClean="0">
                <a:latin typeface="Arial Narrow" panose="020B0606020202030204" pitchFamily="34" charset="0"/>
              </a:rPr>
              <a:t>дошкілля</a:t>
            </a:r>
            <a:endParaRPr lang="uk-UA" sz="30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30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129732">
            <a:off x="426302" y="527028"/>
            <a:ext cx="6779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навчальний рік:</a:t>
            </a:r>
            <a:endParaRPr lang="uk-UA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F01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uk-UA" sz="8000" b="1" dirty="0">
                <a:solidFill>
                  <a:srgbClr val="F01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b="1" dirty="0" smtClean="0">
                <a:solidFill>
                  <a:srgbClr val="F01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uk-UA" sz="8000" b="1" dirty="0">
              <a:solidFill>
                <a:srgbClr val="F010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344816" cy="17526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Успішного старту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освітянському фронті, </a:t>
            </a:r>
            <a:r>
              <a:rPr lang="uk-UA" b="1" smtClean="0">
                <a:solidFill>
                  <a:srgbClr val="002060"/>
                </a:solidFill>
                <a:latin typeface="Arial Narrow" panose="020B0606020202030204" pitchFamily="34" charset="0"/>
              </a:rPr>
              <a:t>мирного                                 і  </a:t>
            </a:r>
            <a:r>
              <a:rPr lang="uk-UA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безпечного навчального року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та переможного завершення війни! </a:t>
            </a:r>
            <a:endParaRPr lang="uk-UA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68752" cy="980728"/>
          </a:xfrm>
        </p:spPr>
        <p:txBody>
          <a:bodyPr>
            <a:noAutofit/>
          </a:bodyPr>
          <a:lstStyle/>
          <a:p>
            <a:r>
              <a:rPr lang="uk-UA" sz="3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безпеки – найбільш актуальне в період воєнного стану</a:t>
            </a:r>
            <a:endParaRPr lang="uk-UA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752528" cy="54726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Максимальна безпека усіх учасників освітнього процесу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Створення безпечного освітнього простору у ЗДО, обладнання укриттів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Формування достатнього і необхідного рівня знань і умінь дитини з БЖД та елементарних норм поведінки у НС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Проведення Тижнів безпеки дитини, Днів цивільного захисту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Дотримання алгоритму дій у разі повітряної тривоги, виникнення пожеж та інших НС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Проведення з учасниками освітнього процесу інструктажів з ОП та БЖД, ЦЗ, радіаційної безпеки, безпеки дорожнього руху, безпеки у побуті тощо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Формування необхідного рівня знань та умінь щодо мінної безпеки</a:t>
            </a:r>
          </a:p>
          <a:p>
            <a:pPr algn="just"/>
            <a:r>
              <a:rPr lang="uk-UA" sz="2000" dirty="0" smtClean="0">
                <a:latin typeface="Arial Narrow" panose="020B0606020202030204" pitchFamily="34" charset="0"/>
              </a:rPr>
              <a:t>Психологічна підтримка учасників освітнього процесу</a:t>
            </a:r>
          </a:p>
          <a:p>
            <a:endParaRPr lang="uk-UA" sz="2000" dirty="0" smtClean="0">
              <a:latin typeface="Arial Narrow" panose="020B0606020202030204" pitchFamily="34" charset="0"/>
            </a:endParaRPr>
          </a:p>
          <a:p>
            <a:endParaRPr lang="uk-UA" sz="2000" dirty="0"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8815" b="7606"/>
          <a:stretch/>
        </p:blipFill>
        <p:spPr bwMode="auto">
          <a:xfrm rot="221265">
            <a:off x="5785712" y="4785213"/>
            <a:ext cx="2325105" cy="1630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97489" y="6488668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658">
            <a:off x="5450749" y="1166803"/>
            <a:ext cx="1321171" cy="22492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385">
            <a:off x="7380312" y="332655"/>
            <a:ext cx="1224135" cy="2176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442">
            <a:off x="7197936" y="2626730"/>
            <a:ext cx="1152383" cy="20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готовності ЗДО до нового 2023/2024 </a:t>
            </a:r>
            <a:r>
              <a:rPr lang="uk-UA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06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 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Облаштоване безпечне укриття, яке відповідає вимогам ДСНС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Систематизований порядок оповіщення учасників освітнього процесу про небезпеку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Чіткі інструкції для персоналу щодо реагування на небезпечні ситуації, загрози, план евакуації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</a:t>
            </a:r>
            <a:r>
              <a:rPr lang="uk-UA" sz="20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кожній віковій групі має бути розроблений</a:t>
            </a:r>
            <a:r>
              <a:rPr lang="uk-UA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План реагування на надзвичайні ситуації вихователя/працівників групи</a:t>
            </a:r>
            <a:r>
              <a:rPr lang="uk-UA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Апробована система навчання і тренування персоналу щодо дій в екстремальних ситуаціях та </a:t>
            </a:r>
            <a:r>
              <a:rPr lang="uk-UA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надання </a:t>
            </a:r>
            <a:r>
              <a:rPr lang="uk-UA" sz="24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домедичної</a:t>
            </a:r>
            <a:r>
              <a:rPr lang="uk-UA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допомоги всім учасникам освітнього процесу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Безпечна територія та система профілактичних заходів щодо мінної безпеки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Оздоровча спрямованість освітнього процесу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4126" y="6420252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19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34076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Arial Narrow" panose="020B0606020202030204" pitchFamily="34" charset="0"/>
              </a:rPr>
              <a:t/>
            </a:r>
            <a:br>
              <a:rPr lang="uk-UA" sz="3200" b="1" dirty="0" smtClean="0">
                <a:latin typeface="Arial Narrow" panose="020B0606020202030204" pitchFamily="34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Рекомендовані МОН форми/моделі освіти</a:t>
            </a:r>
            <a:r>
              <a:rPr lang="uk-UA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 дошкільниками у 2023/2024 </a:t>
            </a:r>
            <a:r>
              <a:rPr lang="uk-UA" sz="32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н.р</a:t>
            </a:r>
            <a: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br>
              <a:rPr lang="uk-UA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sz="3200" b="1" dirty="0" smtClean="0">
                <a:latin typeface="Arial Narrow" panose="020B0606020202030204" pitchFamily="34" charset="0"/>
              </a:rPr>
              <a:t> </a:t>
            </a:r>
            <a:endParaRPr lang="uk-UA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2132857"/>
            <a:ext cx="4608512" cy="2664296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Comic Sans MS" panose="030F0702030302020204" pitchFamily="66" charset="0"/>
              </a:rPr>
              <a:t>Інституційна: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 smtClean="0">
                <a:latin typeface="Arial Narrow" panose="020B0606020202030204" pitchFamily="34" charset="0"/>
              </a:rPr>
              <a:t>Очна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 smtClean="0">
                <a:latin typeface="Arial Narrow" panose="020B0606020202030204" pitchFamily="34" charset="0"/>
              </a:rPr>
              <a:t>Дистанційна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dirty="0" smtClean="0">
                <a:latin typeface="Arial Narrow" panose="020B0606020202030204" pitchFamily="34" charset="0"/>
              </a:rPr>
              <a:t>Змішана (очна + дистанційна)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04048" y="2132857"/>
            <a:ext cx="3822576" cy="2664296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Comic Sans MS" panose="030F0702030302020204" pitchFamily="66" charset="0"/>
              </a:rPr>
              <a:t>Індивідуальна: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dirty="0" smtClean="0">
                <a:latin typeface="Arial Narrow" panose="020B0606020202030204" pitchFamily="34" charset="0"/>
              </a:rPr>
              <a:t>Сімейна (домашня)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dirty="0" smtClean="0">
                <a:latin typeface="Arial Narrow" panose="020B0606020202030204" pitchFamily="34" charset="0"/>
              </a:rPr>
              <a:t>Педагогічний патронаж</a:t>
            </a:r>
            <a:endParaRPr lang="uk-UA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013176"/>
            <a:ext cx="8856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Arial Narrow" panose="020B0606020202030204" pitchFamily="34" charset="0"/>
              </a:rPr>
              <a:t>При виборі любої моделі освіти у ЗДО важливо активізувати </a:t>
            </a:r>
            <a:r>
              <a:rPr lang="uk-UA" sz="2200" b="1" i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психолого-педагогічну просвіту батьків вихованців</a:t>
            </a:r>
            <a:r>
              <a:rPr lang="uk-UA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uk-UA" sz="2200" b="1" dirty="0" smtClean="0">
                <a:latin typeface="Arial Narrow" panose="020B0606020202030204" pitchFamily="34" charset="0"/>
              </a:rPr>
              <a:t>(</a:t>
            </a:r>
            <a:r>
              <a:rPr lang="uk-UA" sz="2000" b="1" dirty="0" smtClean="0">
                <a:latin typeface="Arial Narrow" panose="020B0606020202030204" pitchFamily="34" charset="0"/>
              </a:rPr>
              <a:t>через інформаційні куточки, сайт ЗДО, </a:t>
            </a:r>
            <a:r>
              <a:rPr lang="uk-UA" sz="2000" b="1" dirty="0" err="1" smtClean="0">
                <a:latin typeface="Arial Narrow" panose="020B0606020202030204" pitchFamily="34" charset="0"/>
              </a:rPr>
              <a:t>вайбер</a:t>
            </a:r>
            <a:r>
              <a:rPr lang="uk-UA" sz="2000" b="1" dirty="0" smtClean="0">
                <a:latin typeface="Arial Narrow" panose="020B0606020202030204" pitchFamily="34" charset="0"/>
              </a:rPr>
              <a:t>-групи, бесіди, соціальні платформи чи у телефонному режимі</a:t>
            </a:r>
            <a:r>
              <a:rPr lang="uk-UA" sz="2200" b="1" dirty="0" smtClean="0">
                <a:latin typeface="Arial Narrow" panose="020B0606020202030204" pitchFamily="34" charset="0"/>
              </a:rPr>
              <a:t>)</a:t>
            </a:r>
            <a:endParaRPr lang="uk-UA" sz="22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503" y="1586241"/>
            <a:ext cx="511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 Narrow" panose="020B0606020202030204" pitchFamily="34" charset="0"/>
              </a:rPr>
              <a:t>Залежно від рівня </a:t>
            </a:r>
            <a:r>
              <a:rPr lang="uk-UA" sz="2000" b="1" dirty="0" err="1" smtClean="0">
                <a:latin typeface="Arial Narrow" panose="020B0606020202030204" pitchFamily="34" charset="0"/>
              </a:rPr>
              <a:t>безпекової</a:t>
            </a:r>
            <a:r>
              <a:rPr lang="uk-UA" sz="2000" b="1" dirty="0" smtClean="0">
                <a:latin typeface="Arial Narrow" panose="020B0606020202030204" pitchFamily="34" charset="0"/>
              </a:rPr>
              <a:t> ситуації у регіоні</a:t>
            </a:r>
            <a:endParaRPr lang="uk-UA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6817" y="6420252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32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організації освітнього процесу </a:t>
            </a:r>
            <a:b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повітряної тривоги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680521"/>
          </a:xfrm>
          <a:solidFill>
            <a:srgbClr val="FFFF6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uk-UA" sz="2400" dirty="0" smtClean="0">
                <a:latin typeface="Arial Narrow" panose="020B0606020202030204" pitchFamily="34" charset="0"/>
              </a:rPr>
              <a:t>Безумовне/термінове переривання освітнього процесу</a:t>
            </a:r>
          </a:p>
          <a:p>
            <a:pPr algn="just"/>
            <a:r>
              <a:rPr lang="uk-UA" sz="2400" dirty="0" smtClean="0">
                <a:latin typeface="Arial Narrow" panose="020B0606020202030204" pitchFamily="34" charset="0"/>
              </a:rPr>
              <a:t>Організоване переміщення дітей  до укриття двома колонами у супроводі вихователя та помічника вихователя та перебування у ньому до скасування тривоги</a:t>
            </a:r>
          </a:p>
          <a:p>
            <a:pPr algn="just"/>
            <a:r>
              <a:rPr lang="uk-UA" sz="2400" dirty="0" smtClean="0">
                <a:latin typeface="Arial Narrow" panose="020B0606020202030204" pitchFamily="34" charset="0"/>
              </a:rPr>
              <a:t>За можливості - продовження освітнього процесу чи розпочатої діяльності дітей в укритті, ігор малої та середньої рухливості тощо</a:t>
            </a:r>
          </a:p>
          <a:p>
            <a:pPr algn="just"/>
            <a:r>
              <a:rPr lang="uk-UA" sz="2400" dirty="0" smtClean="0">
                <a:latin typeface="Arial Narrow" panose="020B0606020202030204" pitchFamily="34" charset="0"/>
              </a:rPr>
              <a:t>Після відбою – повернення у групу з метою подальшої організації освітнього процесу та його корегування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680521"/>
          </a:xfrm>
          <a:solidFill>
            <a:srgbClr val="FFFF6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Заборонено:</a:t>
            </a:r>
          </a:p>
          <a:p>
            <a:pPr algn="just">
              <a:buFontTx/>
              <a:buChar char="-"/>
            </a:pPr>
            <a:r>
              <a:rPr lang="uk-UA" sz="2400" dirty="0" smtClean="0">
                <a:latin typeface="Arial Narrow" panose="020B0606020202030204" pitchFamily="34" charset="0"/>
              </a:rPr>
              <a:t>Перебування сторонніх осіб в укритті, крім дітей та персоналу ЗДО</a:t>
            </a:r>
          </a:p>
          <a:p>
            <a:pPr algn="just">
              <a:buFontTx/>
              <a:buChar char="-"/>
            </a:pPr>
            <a:r>
              <a:rPr lang="uk-UA" sz="2400" dirty="0" smtClean="0">
                <a:latin typeface="Arial Narrow" panose="020B0606020202030204" pitchFamily="34" charset="0"/>
              </a:rPr>
              <a:t>Відкривати двері в укриття після завершення переміщення у нього усіх дітей</a:t>
            </a:r>
          </a:p>
          <a:p>
            <a:pPr algn="just">
              <a:buFontTx/>
              <a:buChar char="-"/>
            </a:pPr>
            <a:r>
              <a:rPr lang="uk-UA" sz="2400" dirty="0" smtClean="0">
                <a:latin typeface="Arial Narrow" panose="020B0606020202030204" pitchFamily="34" charset="0"/>
              </a:rPr>
              <a:t>Віддавати дітей батькам під час повітряної тривоги (тоді батьки наражають на небезпеку і себе, і дитину, і педагога)</a:t>
            </a:r>
          </a:p>
          <a:p>
            <a:pPr algn="just">
              <a:buFontTx/>
              <a:buChar char="-"/>
            </a:pPr>
            <a:r>
              <a:rPr lang="uk-UA" sz="2400" dirty="0" smtClean="0">
                <a:latin typeface="Arial Narrow" panose="020B0606020202030204" pitchFamily="34" charset="0"/>
              </a:rPr>
              <a:t>Батьки мають чекати на дітей  у найближчому укритті до того часу, аж поки не буде відбою повітряної тривоги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0212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Укриття у ЗДО </a:t>
            </a:r>
            <a:r>
              <a:rPr lang="uk-UA" b="1" dirty="0" smtClean="0">
                <a:latin typeface="Arial Narrow" panose="020B0606020202030204" pitchFamily="34" charset="0"/>
              </a:rPr>
              <a:t>– це компонент розвивального освітнього простору для дітей в умовах воєнного часу: його якісне змістове наповнення та догляд за ним є обов'язковими!</a:t>
            </a:r>
            <a:endParaRPr lang="uk-UA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7641" y="6401410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47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69269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взаємодія з дітьми: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надолуження освітніх втрат через дію воєнного стану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8784976" cy="597666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1. Діти </a:t>
            </a:r>
            <a:r>
              <a:rPr lang="uk-UA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поза дошкільною освітою.</a:t>
            </a:r>
            <a:r>
              <a:rPr lang="uk-UA" sz="2600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uk-UA" sz="2600" dirty="0" smtClean="0">
                <a:latin typeface="Arial Narrow" panose="020B0606020202030204" pitchFamily="34" charset="0"/>
              </a:rPr>
              <a:t>Спланувати комплекс заходів на підтримку дітей, які перебували за кордоном та за межами ЗДО й опинилися поза дошкільною освітою, їхньої подальшої інтеграції та адаптації до освітнього процесу в ЗДО відповідно до вимог БКДО (2021).</a:t>
            </a:r>
          </a:p>
          <a:p>
            <a:pPr marL="0" indent="0" algn="just">
              <a:buNone/>
            </a:pPr>
            <a:r>
              <a:rPr lang="uk-UA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2. Перерваний </a:t>
            </a:r>
            <a:r>
              <a:rPr lang="uk-UA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освітній </a:t>
            </a:r>
            <a:r>
              <a:rPr lang="uk-UA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процес. </a:t>
            </a:r>
            <a:r>
              <a:rPr lang="uk-UA" sz="2600" dirty="0" smtClean="0">
                <a:latin typeface="Arial Narrow" panose="020B0606020202030204" pitchFamily="34" charset="0"/>
              </a:rPr>
              <a:t>Зберегти цілісність і неперервність освітнього процесу в умовах можливої небезпеки, плануючи освітню взаємодію з дітьми в укритті відповідно до теми дня та інтересів дітей.</a:t>
            </a:r>
          </a:p>
          <a:p>
            <a:pPr marL="0" indent="0" algn="just">
              <a:buNone/>
            </a:pPr>
            <a:r>
              <a:rPr lang="uk-UA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3. Віртуальне </a:t>
            </a:r>
            <a:r>
              <a:rPr lang="uk-UA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спілкування з дітьми.</a:t>
            </a:r>
            <a:r>
              <a:rPr lang="uk-UA" sz="2600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uk-UA" sz="2600" dirty="0" smtClean="0">
                <a:latin typeface="Arial Narrow" panose="020B0606020202030204" pitchFamily="34" charset="0"/>
              </a:rPr>
              <a:t>Забезпечити «живе спілкування» з дітьми з поступовим переходом від дистанційної моделі дошкільної освіти до очної чи змішаної (очна + дистанційна освіта) з урахуванням рівня безпеки у регіоні.</a:t>
            </a:r>
          </a:p>
          <a:p>
            <a:pPr marL="0" lvl="0" indent="0" algn="just">
              <a:buNone/>
            </a:pPr>
            <a:r>
              <a:rPr lang="uk-UA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4. Порушення </a:t>
            </a:r>
            <a:r>
              <a:rPr lang="uk-UA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системи освітньої роботи з дошкільниками.</a:t>
            </a:r>
            <a:r>
              <a:rPr lang="uk-UA" sz="2600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uk-UA" sz="2600" dirty="0" smtClean="0">
                <a:latin typeface="Arial Narrow" panose="020B0606020202030204" pitchFamily="34" charset="0"/>
              </a:rPr>
              <a:t>Вивчити індивідуальну траєкторію розвитку кожної дитини, у тому числі дітей з ООП, спрямувавши зусилля педагогічного колективу та команди супроводу дитини з ООП на підвищення рівня розвитку вихованців, формування їх компетентностей відповідно до Державних стандартів дошкільної освіти та освітньої програми ЗДО, ІПР дітей з ООП. </a:t>
            </a:r>
            <a:r>
              <a:rPr lang="uk-UA" sz="2600" dirty="0">
                <a:solidFill>
                  <a:srgbClr val="000000"/>
                </a:solidFill>
                <a:latin typeface="Arial Narrow"/>
              </a:rPr>
              <a:t>Забезпечити проведення  внутрішнього моніторингу якості дошкільної освіти</a:t>
            </a:r>
            <a:r>
              <a:rPr lang="uk-UA" sz="2600" dirty="0" smtClean="0">
                <a:solidFill>
                  <a:srgbClr val="000000"/>
                </a:solidFill>
                <a:latin typeface="Arial Narrow"/>
              </a:rPr>
              <a:t>.</a:t>
            </a:r>
            <a:endParaRPr lang="uk-UA" sz="26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5. Порушення </a:t>
            </a:r>
            <a:r>
              <a:rPr lang="uk-UA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фізичного та психологічного стану дітей.</a:t>
            </a:r>
            <a:r>
              <a:rPr lang="uk-UA" sz="2600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uk-UA" sz="2600" dirty="0" smtClean="0">
                <a:latin typeface="Arial Narrow" panose="020B0606020202030204" pitchFamily="34" charset="0"/>
              </a:rPr>
              <a:t>Навчитися організовувати мобільний освітній процес, орієнтований на реалії сьогодення з урахуванням фізичного і психологічного стану дітей і педагогів, надаючи переваги ігровим формам взаємодії за усіма освітніми напрямами БКДО як у груповому приміщенні, так і в укритті.</a:t>
            </a:r>
          </a:p>
          <a:p>
            <a:pPr marL="0" indent="0" algn="just">
              <a:buNone/>
            </a:pPr>
            <a:r>
              <a:rPr lang="uk-UA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6. Недостатня </a:t>
            </a:r>
            <a:r>
              <a:rPr lang="uk-UA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рухова активність дітей.</a:t>
            </a:r>
            <a:r>
              <a:rPr lang="uk-UA" sz="2600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uk-UA" sz="2600" dirty="0" smtClean="0">
                <a:latin typeface="Arial Narrow" panose="020B0606020202030204" pitchFamily="34" charset="0"/>
              </a:rPr>
              <a:t>Активізувати рухову діяльність дітей як у період тривалого перебування в укритті, так і на вулиці чи у приміщенні після виходу із сховища, запроваджуючи елементи методики «Навчання у русі» (запобігання психологічній та фізичній втомлюваності, профілактика захворювань та зміцнення здоров'я дитини, подолання освітніх втрат).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7. </a:t>
            </a:r>
            <a:r>
              <a:rPr lang="ru-RU" sz="2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Важка</a:t>
            </a:r>
            <a:r>
              <a:rPr lang="ru-RU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адаптація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тимчасово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переміщених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дітей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у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громаді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та у </a:t>
            </a:r>
            <a:r>
              <a:rPr lang="ru-RU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ЗДО.</a:t>
            </a:r>
            <a:r>
              <a:rPr lang="ru-RU" sz="2600" b="1" i="1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sz="2600" dirty="0" err="1" smtClean="0">
                <a:latin typeface="Arial Narrow" panose="020B0606020202030204" pitchFamily="34" charset="0"/>
              </a:rPr>
              <a:t>Сприяти</a:t>
            </a:r>
            <a:r>
              <a:rPr lang="ru-RU" sz="2600" dirty="0" smtClean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адаптації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тимчасово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переміщених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дітей</a:t>
            </a:r>
            <a:r>
              <a:rPr lang="ru-RU" sz="2600" dirty="0">
                <a:latin typeface="Arial Narrow" panose="020B0606020202030204" pitchFamily="34" charset="0"/>
              </a:rPr>
              <a:t> у </a:t>
            </a:r>
            <a:r>
              <a:rPr lang="ru-RU" sz="2600" dirty="0" err="1">
                <a:latin typeface="Arial Narrow" panose="020B0606020202030204" pitchFamily="34" charset="0"/>
              </a:rPr>
              <a:t>громаді</a:t>
            </a:r>
            <a:r>
              <a:rPr lang="ru-RU" sz="2600" dirty="0">
                <a:latin typeface="Arial Narrow" panose="020B0606020202030204" pitchFamily="34" charset="0"/>
              </a:rPr>
              <a:t>, </a:t>
            </a:r>
            <a:r>
              <a:rPr lang="ru-RU" sz="2600" dirty="0" err="1">
                <a:latin typeface="Arial Narrow" panose="020B0606020202030204" pitchFamily="34" charset="0"/>
              </a:rPr>
              <a:t>розвитку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їхніх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життєвих</a:t>
            </a:r>
            <a:r>
              <a:rPr lang="ru-RU" sz="2600" dirty="0">
                <a:latin typeface="Arial Narrow" panose="020B0606020202030204" pitchFamily="34" charset="0"/>
              </a:rPr>
              <a:t> компетентностей та активного </a:t>
            </a:r>
            <a:r>
              <a:rPr lang="ru-RU" sz="2600" dirty="0" err="1">
                <a:latin typeface="Arial Narrow" panose="020B0606020202030204" pitchFamily="34" charset="0"/>
              </a:rPr>
              <a:t>громадянства</a:t>
            </a:r>
            <a:r>
              <a:rPr lang="ru-RU" sz="2600" dirty="0" smtClean="0">
                <a:latin typeface="Arial Narrow" panose="020B060602020203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8. </a:t>
            </a:r>
            <a:r>
              <a:rPr lang="ru-RU" sz="26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Збільшилися</a:t>
            </a:r>
            <a:r>
              <a:rPr lang="ru-RU" sz="2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потреби у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психологічному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супроводі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учасників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освітнього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процесу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. 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Відсутність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посади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практичних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психологів</a:t>
            </a:r>
            <a:r>
              <a:rPr lang="ru-RU" sz="26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/>
              </a:rPr>
              <a:t> у ЗДО</a:t>
            </a:r>
            <a:r>
              <a:rPr lang="ru-RU" sz="2600" b="1" i="1" dirty="0">
                <a:solidFill>
                  <a:srgbClr val="000000"/>
                </a:solidFill>
                <a:cs typeface="Times New Roman"/>
              </a:rPr>
              <a:t>. </a:t>
            </a:r>
            <a:r>
              <a:rPr lang="ru-RU" sz="2600" dirty="0" err="1" smtClean="0">
                <a:latin typeface="Arial Narrow" panose="020B0606020202030204" pitchFamily="34" charset="0"/>
              </a:rPr>
              <a:t>Активізувати</a:t>
            </a:r>
            <a:r>
              <a:rPr lang="ru-RU" sz="2600" dirty="0" smtClean="0">
                <a:latin typeface="Arial Narrow" panose="020B0606020202030204" pitchFamily="34" charset="0"/>
              </a:rPr>
              <a:t>/</a:t>
            </a:r>
            <a:r>
              <a:rPr lang="ru-RU" sz="2600" dirty="0" err="1" smtClean="0">
                <a:latin typeface="Arial Narrow" panose="020B0606020202030204" pitchFamily="34" charset="0"/>
              </a:rPr>
              <a:t>посилити</a:t>
            </a:r>
            <a:r>
              <a:rPr lang="ru-RU" sz="2600" dirty="0" smtClean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психологічний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супровід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освітнього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процесу</a:t>
            </a:r>
            <a:r>
              <a:rPr lang="ru-RU" sz="2600" dirty="0">
                <a:latin typeface="Arial Narrow" panose="020B0606020202030204" pitchFamily="34" charset="0"/>
              </a:rPr>
              <a:t> та </a:t>
            </a:r>
            <a:r>
              <a:rPr lang="ru-RU" sz="2600" dirty="0" err="1">
                <a:latin typeface="Arial Narrow" panose="020B0606020202030204" pitchFamily="34" charset="0"/>
              </a:rPr>
              <a:t>психологічну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допомогу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усім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учасникам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>
                <a:latin typeface="Arial Narrow" panose="020B0606020202030204" pitchFamily="34" charset="0"/>
              </a:rPr>
              <a:t>освітнього</a:t>
            </a:r>
            <a:r>
              <a:rPr lang="ru-RU" sz="2600" dirty="0">
                <a:latin typeface="Arial Narrow" panose="020B0606020202030204" pitchFamily="34" charset="0"/>
              </a:rPr>
              <a:t> </a:t>
            </a:r>
            <a:r>
              <a:rPr lang="ru-RU" sz="2600" dirty="0" err="1" smtClean="0">
                <a:latin typeface="Arial Narrow" panose="020B0606020202030204" pitchFamily="34" charset="0"/>
              </a:rPr>
              <a:t>процесу</a:t>
            </a:r>
            <a:r>
              <a:rPr lang="ru-RU" sz="2600" dirty="0" smtClean="0">
                <a:latin typeface="Arial Narrow" panose="020B0606020202030204" pitchFamily="34" charset="0"/>
              </a:rPr>
              <a:t>; </a:t>
            </a:r>
            <a:r>
              <a:rPr lang="ru-RU" sz="2600" dirty="0" err="1">
                <a:solidFill>
                  <a:srgbClr val="000000"/>
                </a:solidFill>
                <a:latin typeface="Arial Narrow"/>
              </a:rPr>
              <a:t>контролювати</a:t>
            </a:r>
            <a:r>
              <a:rPr lang="ru-RU" sz="26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Narrow"/>
              </a:rPr>
              <a:t>емоційний</a:t>
            </a:r>
            <a:r>
              <a:rPr lang="ru-RU" sz="2600" dirty="0">
                <a:solidFill>
                  <a:srgbClr val="000000"/>
                </a:solidFill>
                <a:latin typeface="Arial Narrow"/>
              </a:rPr>
              <a:t> стан </a:t>
            </a:r>
            <a:r>
              <a:rPr lang="ru-RU" sz="2600" dirty="0" err="1">
                <a:solidFill>
                  <a:srgbClr val="000000"/>
                </a:solidFill>
                <a:latin typeface="Arial Narrow"/>
              </a:rPr>
              <a:t>педагогів</a:t>
            </a:r>
            <a:r>
              <a:rPr lang="ru-RU" sz="2600" dirty="0">
                <a:solidFill>
                  <a:srgbClr val="000000"/>
                </a:solidFill>
                <a:latin typeface="Arial Narrow"/>
              </a:rPr>
              <a:t> і </a:t>
            </a:r>
            <a:r>
              <a:rPr lang="ru-RU" sz="2600" dirty="0" err="1">
                <a:solidFill>
                  <a:srgbClr val="000000"/>
                </a:solidFill>
                <a:latin typeface="Arial Narrow"/>
              </a:rPr>
              <a:t>дітей</a:t>
            </a:r>
            <a:r>
              <a:rPr lang="ru-RU" sz="2600" dirty="0" smtClean="0">
                <a:solidFill>
                  <a:srgbClr val="000000"/>
                </a:solidFill>
                <a:latin typeface="Arial Narrow"/>
              </a:rPr>
              <a:t>.</a:t>
            </a:r>
            <a:endParaRPr lang="ru-RU" sz="19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3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Практична </a:t>
            </a:r>
            <a:r>
              <a:rPr lang="ru-RU" sz="2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вправа</a:t>
            </a: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«Яка </a:t>
            </a:r>
            <a:r>
              <a:rPr lang="ru-RU" sz="2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із</a:t>
            </a: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цих</a:t>
            </a: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освітніх</a:t>
            </a: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втрат</a:t>
            </a: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мала/</a:t>
            </a:r>
            <a:r>
              <a:rPr lang="ru-RU" sz="2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має</a:t>
            </a: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місце</a:t>
            </a: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у </a:t>
            </a:r>
            <a:r>
              <a:rPr lang="ru-RU" sz="26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нашому</a:t>
            </a:r>
            <a:r>
              <a:rPr lang="ru-RU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ЗДО?»</a:t>
            </a:r>
            <a:endParaRPr lang="ru-RU" sz="2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1900" dirty="0" smtClean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4322" y="6440026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93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92696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взаємодія з дітьми: </a:t>
            </a:r>
            <a:b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надолуження освітніх втрат через дію воєнного стану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8784976" cy="590465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uk-UA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r>
              <a:rPr lang="uk-UA" sz="16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uk-UA" sz="165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Застарілі </a:t>
            </a:r>
            <a:r>
              <a:rPr lang="uk-UA" sz="165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технології та методи національно-патріотичного </a:t>
            </a:r>
            <a:r>
              <a:rPr lang="uk-UA" sz="165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виховання. 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Запроваджувати </a:t>
            </a:r>
            <a:r>
              <a:rPr lang="uk-UA" sz="1650" dirty="0">
                <a:solidFill>
                  <a:prstClr val="black"/>
                </a:solidFill>
                <a:latin typeface="Arial Narrow" panose="020B0606020202030204" pitchFamily="34" charset="0"/>
              </a:rPr>
              <a:t>нові ефективні шляхи, форми та методи формування соціально-громадянської компетентності дошкільників, у тому числі 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національно-патріотичного </a:t>
            </a:r>
            <a:r>
              <a:rPr lang="uk-UA" sz="1650" dirty="0">
                <a:solidFill>
                  <a:prstClr val="black"/>
                </a:solidFill>
                <a:latin typeface="Arial Narrow" panose="020B0606020202030204" pitchFamily="34" charset="0"/>
              </a:rPr>
              <a:t>виховання (використовувати «Патріотичний кейс </a:t>
            </a:r>
            <a:r>
              <a:rPr lang="uk-UA" sz="1650" dirty="0" err="1">
                <a:solidFill>
                  <a:prstClr val="black"/>
                </a:solidFill>
                <a:latin typeface="Arial Narrow" panose="020B0606020202030204" pitchFamily="34" charset="0"/>
              </a:rPr>
              <a:t>дошкілля</a:t>
            </a:r>
            <a:r>
              <a:rPr lang="uk-UA" sz="1650" dirty="0">
                <a:solidFill>
                  <a:prstClr val="black"/>
                </a:solidFill>
                <a:latin typeface="Arial Narrow" panose="020B0606020202030204" pitchFamily="34" charset="0"/>
              </a:rPr>
              <a:t> України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») та виховання любові і шанобливого ставлення до природи рідного краю (+бесіди про наслідки екологічних катастроф під час війни)</a:t>
            </a:r>
            <a:endParaRPr lang="uk-UA" sz="165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just">
              <a:buNone/>
            </a:pPr>
            <a:r>
              <a:rPr lang="uk-UA" sz="165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10. Скорочення </a:t>
            </a:r>
            <a:r>
              <a:rPr lang="uk-UA" sz="165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посад асистентів вихователів</a:t>
            </a:r>
            <a:r>
              <a:rPr lang="uk-UA" sz="1650" b="1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.</a:t>
            </a:r>
            <a:r>
              <a:rPr lang="uk-UA" sz="16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Зберегти посади асистентів вихователів у інклюзивних групах, які функціонують у дистанційному або змішаному форматі (неприпустимо скорочувати їхні посади).</a:t>
            </a:r>
            <a:endParaRPr lang="uk-UA" sz="165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just">
              <a:buNone/>
            </a:pPr>
            <a:r>
              <a:rPr lang="uk-UA" sz="165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11. Потреби </a:t>
            </a:r>
            <a:r>
              <a:rPr lang="uk-UA" sz="165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у підвищенні професійних компетентностей педагогів є </a:t>
            </a:r>
            <a:r>
              <a:rPr lang="uk-UA" sz="165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нагальними. 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Запустити </a:t>
            </a:r>
            <a:r>
              <a:rPr lang="uk-UA" sz="1650" dirty="0">
                <a:solidFill>
                  <a:prstClr val="black"/>
                </a:solidFill>
                <a:latin typeface="Arial Narrow" panose="020B0606020202030204" pitchFamily="34" charset="0"/>
              </a:rPr>
              <a:t>програми підтримки педагогів, спрямовані на розвиток їхніх професійних компетентностей відповідно до </a:t>
            </a:r>
            <a:r>
              <a:rPr lang="uk-UA" sz="165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профсандартів</a:t>
            </a:r>
            <a:r>
              <a:rPr lang="uk-UA" sz="1650" dirty="0">
                <a:solidFill>
                  <a:prstClr val="black"/>
                </a:solidFill>
                <a:latin typeface="Arial Narrow" panose="020B0606020202030204" pitchFamily="34" charset="0"/>
              </a:rPr>
              <a:t>: «Вихователь ЗДО», «Практичний психолог ЗДО», «Керівник ЗДО», у тому числі – 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компетентностей </a:t>
            </a:r>
            <a:r>
              <a:rPr lang="uk-UA" sz="1650" dirty="0">
                <a:solidFill>
                  <a:prstClr val="black"/>
                </a:solidFill>
                <a:latin typeface="Arial Narrow" panose="020B0606020202030204" pitchFamily="34" charset="0"/>
              </a:rPr>
              <a:t>з безпеки життєдіяльності із дотриманням алгоритму дій на випадок надзвичайної ситуації, уміннями надавати домедичну та психологічну допомогу учасникам освітнього процесу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uk-UA" sz="165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12. Неактивні </a:t>
            </a:r>
            <a:r>
              <a:rPr lang="uk-UA" sz="165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батьки.</a:t>
            </a:r>
            <a:r>
              <a:rPr lang="uk-UA" sz="16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Налагодити партнерську взаємодію і зв’язок з батьками, які через небезпеку перебувають за кордоном, і за їх сприяння залучати дітей до української освіти (+рекомендувати освітні ресурси на платформі МОН «Сучасне </a:t>
            </a:r>
            <a:r>
              <a:rPr lang="uk-UA" sz="165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дошкілля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під крилами захисту»). Збільшити участь батьків у процесі освіти дітей, що сприятиме надолуженню освітніх втрат (консультативна підтримка, психолого-педагогічна просвіта, систематичний супровід, цільовий інструктаж з цивільного захисту на випадок НС, дотримання правил мінної безпеки).</a:t>
            </a:r>
          </a:p>
          <a:p>
            <a:pPr marL="0" lvl="0" indent="0" algn="just">
              <a:buNone/>
            </a:pPr>
            <a:r>
              <a:rPr lang="uk-UA" sz="165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13. Часто </a:t>
            </a:r>
            <a:r>
              <a:rPr lang="uk-UA" sz="165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безконтрольна діяльність дітей з </a:t>
            </a:r>
            <a:r>
              <a:rPr lang="uk-UA" sz="165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гаджетами</a:t>
            </a:r>
            <a:r>
              <a:rPr lang="uk-UA" sz="165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.</a:t>
            </a:r>
            <a:r>
              <a:rPr lang="uk-UA" sz="165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uk-UA" sz="16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Інформувати батьків про способи контролю за діяльністю дітей в інтернеті та способи уникнення комп'ютерної залежності тощо.</a:t>
            </a:r>
          </a:p>
          <a:p>
            <a:pPr marL="0" lvl="0" indent="0" algn="ctr">
              <a:buNone/>
            </a:pPr>
            <a:endParaRPr lang="ru-RU" sz="8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Практична </a:t>
            </a:r>
            <a:r>
              <a:rPr lang="ru-RU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вправа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«Яка </a:t>
            </a:r>
            <a:r>
              <a:rPr lang="ru-RU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із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цих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освітніх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втрат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мала/</a:t>
            </a:r>
            <a:r>
              <a:rPr lang="ru-RU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має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місце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у </a:t>
            </a:r>
            <a:r>
              <a:rPr lang="ru-RU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нашому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ЗДО?»</a:t>
            </a:r>
          </a:p>
          <a:p>
            <a:pPr marL="0" lvl="0" indent="0" algn="just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8834126" y="6435242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70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3917</Words>
  <Application>Microsoft Office PowerPoint</Application>
  <PresentationFormat>Экран (4:3)</PresentationFormat>
  <Paragraphs>326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Arial Narrow</vt:lpstr>
      <vt:lpstr>Calibri</vt:lpstr>
      <vt:lpstr>Cambria</vt:lpstr>
      <vt:lpstr>Comic Sans MS</vt:lpstr>
      <vt:lpstr>Courier New</vt:lpstr>
      <vt:lpstr>Liberation Sans</vt:lpstr>
      <vt:lpstr>Microsoft Sans Serif</vt:lpstr>
      <vt:lpstr>Segoe UI Symbol</vt:lpstr>
      <vt:lpstr>Times New Roman</vt:lpstr>
      <vt:lpstr>Verdana</vt:lpstr>
      <vt:lpstr>Wingdings</vt:lpstr>
      <vt:lpstr>Тема Office</vt:lpstr>
      <vt:lpstr>  Заклад дошкільної освіти «Веснянка» комбінованого типу для дітей віком від 1 до 6 (7) років Гадяцької міської ради </vt:lpstr>
      <vt:lpstr>  Заклад дошкільної освіти «Веснянка» комбінованого типу для дітей віком від 1 до 6 (7) років  Гадяцької міської ради </vt:lpstr>
      <vt:lpstr>Заходи МОН з підготовки закладів дошкільної освіти  до нового 2023/2024 н. р.</vt:lpstr>
      <vt:lpstr>Питання безпеки – найбільш актуальне в період воєнного стану</vt:lpstr>
      <vt:lpstr>Показники готовності ЗДО до нового 2023/2024 н.р.</vt:lpstr>
      <vt:lpstr> Рекомендовані МОН форми/моделі освіти  з дошкільниками у 2023/2024 н.р.  </vt:lpstr>
      <vt:lpstr>Особливості організації освітнього процесу  під час повітряної тривоги</vt:lpstr>
      <vt:lpstr>Освітня взаємодія з дітьми:  надолуження освітніх втрат через дію воєнного стану</vt:lpstr>
      <vt:lpstr>Освітня взаємодія з дітьми:  надолуження освітніх втрат через дію воєнного стану</vt:lpstr>
      <vt:lpstr>Психологічний супровід у ЗДО</vt:lpstr>
      <vt:lpstr>Урядом схвалено Концепцію безпеки  закладів освіти (07.04.2023)</vt:lpstr>
      <vt:lpstr>СТРАТЕГІЯ  створення безпечного освітнього середовища  у  ЗДО «Веснянка» уже в дії  (на 2023-2025 роки)</vt:lpstr>
      <vt:lpstr>Рекомендовано вихователям ЗДО</vt:lpstr>
      <vt:lpstr>Кейс безпеки. Нормативно-правова база на 2023/2024 н.р.</vt:lpstr>
      <vt:lpstr>Кейс безпеки. Документи, які регламентують питання охорони праці та безпеки життєдіяльності у ЗДО</vt:lpstr>
      <vt:lpstr>  Кейс безпеки. Додаткова література з БЖД   </vt:lpstr>
      <vt:lpstr>  Кейс безпеки. Відеотека «Сучасне дошкілля під крилами захисту»   </vt:lpstr>
      <vt:lpstr>Рекомендовано педагогічним працівникам ЗДО</vt:lpstr>
      <vt:lpstr>Рекомендовано для дошкільників</vt:lpstr>
      <vt:lpstr>Взаємодія з батьками (комунікація та партнерство)</vt:lpstr>
      <vt:lpstr>  Комплексні програми на 2023/2024 навчальний рік </vt:lpstr>
      <vt:lpstr>Презентация PowerPoint</vt:lpstr>
      <vt:lpstr>Парціальні програми на 2023/2024 навчальний рік </vt:lpstr>
      <vt:lpstr>    Наш ЗДО буде продовжувати реалізовувати завдання парціальних програм: - «Україна - моя Батьківщина». Парціальна програма з національно-патріотичного виховання для дітей  дошкільного віку, авторський колектив -  Л.Зайцева, І.Кісільова                                                                - «Моя країна - Україна». Парціальна програма  з патріотичного виховання для дітей старшого дошкільного віку; авторський колектив - Н. Гавриш, О. Косенчук,Т. Піроженко.  </vt:lpstr>
      <vt:lpstr>Нове Положення  про атестацію педагогічних працівників  (вступає в дію з 01.09.2023)</vt:lpstr>
      <vt:lpstr>Лист МОН «Про підвищення кваліфікації педагогічних працівників закладів дошкільної освіти» https://drive.google.com/file/d/1ZCLVM0_mg9XymxWS3bO37SHlRALjkRZ0/view  </vt:lpstr>
      <vt:lpstr>Каталог курсів підвищення кваліфікації-2023  з напрямку «Дошкілля» (біля 70 тем) https://conf.ipo.kiev.ua/category/doskilla/   </vt:lpstr>
      <vt:lpstr> ДСЯО про ознаки «зразкового» дитячого садка </vt:lpstr>
      <vt:lpstr>Головне завдання ЗДО у 2023/2024 н.р. - </vt:lpstr>
      <vt:lpstr>З листа МОН «Про окремі питання діяльності закладів дошкільної освіти у 2023/2024 навчальному році» № 1/12490-23 від 21.08.2023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Квасилівський заклад дошкільної освіти (ясла-садок) Рівненської міської ради</dc:title>
  <dc:creator>raisa070562@ukr.net</dc:creator>
  <cp:lastModifiedBy>DNZ-Vesnyananka</cp:lastModifiedBy>
  <cp:revision>154</cp:revision>
  <dcterms:created xsi:type="dcterms:W3CDTF">2023-07-19T07:17:26Z</dcterms:created>
  <dcterms:modified xsi:type="dcterms:W3CDTF">2023-08-31T07:23:22Z</dcterms:modified>
</cp:coreProperties>
</file>